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506" r:id="rId2"/>
    <p:sldId id="305" r:id="rId3"/>
    <p:sldId id="272" r:id="rId4"/>
    <p:sldId id="652" r:id="rId5"/>
    <p:sldId id="648" r:id="rId6"/>
    <p:sldId id="637" r:id="rId7"/>
    <p:sldId id="638" r:id="rId8"/>
    <p:sldId id="650" r:id="rId9"/>
    <p:sldId id="280" r:id="rId10"/>
    <p:sldId id="639" r:id="rId11"/>
    <p:sldId id="640" r:id="rId12"/>
    <p:sldId id="641" r:id="rId13"/>
    <p:sldId id="662" r:id="rId14"/>
    <p:sldId id="636" r:id="rId15"/>
    <p:sldId id="645" r:id="rId16"/>
    <p:sldId id="742" r:id="rId17"/>
    <p:sldId id="741" r:id="rId18"/>
    <p:sldId id="311" r:id="rId19"/>
    <p:sldId id="653" r:id="rId20"/>
    <p:sldId id="654" r:id="rId21"/>
    <p:sldId id="746" r:id="rId22"/>
    <p:sldId id="663" r:id="rId23"/>
    <p:sldId id="744" r:id="rId24"/>
    <p:sldId id="664" r:id="rId25"/>
    <p:sldId id="665" r:id="rId26"/>
    <p:sldId id="666" r:id="rId27"/>
    <p:sldId id="661" r:id="rId28"/>
    <p:sldId id="318" r:id="rId29"/>
    <p:sldId id="315" r:id="rId30"/>
    <p:sldId id="642" r:id="rId31"/>
    <p:sldId id="633" r:id="rId32"/>
    <p:sldId id="644" r:id="rId33"/>
    <p:sldId id="660" r:id="rId34"/>
    <p:sldId id="403" r:id="rId35"/>
    <p:sldId id="737" r:id="rId36"/>
    <p:sldId id="271"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03" autoAdjust="0"/>
    <p:restoredTop sz="60650" autoAdjust="0"/>
  </p:normalViewPr>
  <p:slideViewPr>
    <p:cSldViewPr snapToGrid="0">
      <p:cViewPr varScale="1">
        <p:scale>
          <a:sx n="92" d="100"/>
          <a:sy n="92" d="100"/>
        </p:scale>
        <p:origin x="3144" y="18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png>
</file>

<file path=ppt/media/image10.png>
</file>

<file path=ppt/media/image11.jpeg>
</file>

<file path=ppt/media/image12.png>
</file>

<file path=ppt/media/image13.tiff>
</file>

<file path=ppt/media/image14.tiff>
</file>

<file path=ppt/media/image15.png>
</file>

<file path=ppt/media/image16.png>
</file>

<file path=ppt/media/image2.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77DEB0-5AA4-49C7-B0AD-AD047A002C4C}" type="datetimeFigureOut">
              <a:rPr lang="en-US" smtClean="0"/>
              <a:t>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4D32B-0177-4B34-AE20-6C72705619FE}" type="slidenum">
              <a:rPr lang="en-US" smtClean="0"/>
              <a:t>‹#›</a:t>
            </a:fld>
            <a:endParaRPr lang="en-US"/>
          </a:p>
        </p:txBody>
      </p:sp>
    </p:spTree>
    <p:extLst>
      <p:ext uri="{BB962C8B-B14F-4D97-AF65-F5344CB8AC3E}">
        <p14:creationId xmlns:p14="http://schemas.microsoft.com/office/powerpoint/2010/main" val="20939419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37910295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10</a:t>
            </a:fld>
            <a:endParaRPr lang="en-US"/>
          </a:p>
        </p:txBody>
      </p:sp>
    </p:spTree>
    <p:extLst>
      <p:ext uri="{BB962C8B-B14F-4D97-AF65-F5344CB8AC3E}">
        <p14:creationId xmlns:p14="http://schemas.microsoft.com/office/powerpoint/2010/main" val="27460873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12</a:t>
            </a:fld>
            <a:endParaRPr lang="en-US"/>
          </a:p>
        </p:txBody>
      </p:sp>
    </p:spTree>
    <p:extLst>
      <p:ext uri="{BB962C8B-B14F-4D97-AF65-F5344CB8AC3E}">
        <p14:creationId xmlns:p14="http://schemas.microsoft.com/office/powerpoint/2010/main" val="23103680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13</a:t>
            </a:fld>
            <a:endParaRPr lang="en-US" dirty="0"/>
          </a:p>
        </p:txBody>
      </p:sp>
    </p:spTree>
    <p:extLst>
      <p:ext uri="{BB962C8B-B14F-4D97-AF65-F5344CB8AC3E}">
        <p14:creationId xmlns:p14="http://schemas.microsoft.com/office/powerpoint/2010/main" val="20596599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I taught this course as an onsite course several years ago. </a:t>
            </a:r>
          </a:p>
          <a:p>
            <a:endParaRPr lang="en-US" sz="1200" dirty="0"/>
          </a:p>
          <a:p>
            <a:r>
              <a:rPr lang="en-US" sz="1200" dirty="0"/>
              <a:t>Most of the topics in the course relate to “Everything beyond writing code required to deliver a quality software product.”</a:t>
            </a:r>
          </a:p>
          <a:p>
            <a:endParaRPr lang="en-US" sz="1200" dirty="0"/>
          </a:p>
          <a:p>
            <a:r>
              <a:rPr lang="en-US" sz="1200" dirty="0"/>
              <a:t>Therefore the focus is on Development Process and Architecture… and Business Organization &amp; Processes</a:t>
            </a:r>
          </a:p>
          <a:p>
            <a:endParaRPr lang="en-US" sz="1200" dirty="0"/>
          </a:p>
          <a:p>
            <a:r>
              <a:rPr lang="en-US" sz="1200" dirty="0"/>
              <a:t>One of the challenges is that our backgrounds in writing software is inconsistent so it’s difficult for us to practice “everything beyond writing software” without knowing how to write the software in a consistent way</a:t>
            </a:r>
          </a:p>
          <a:p>
            <a:endParaRPr lang="en-US" sz="1200" dirty="0"/>
          </a:p>
          <a:p>
            <a:r>
              <a:rPr lang="en-US" sz="1200" dirty="0"/>
              <a:t>Final thought… much of the “everything beyond code” that we do is because it is hard to effectively work in teams…</a:t>
            </a:r>
          </a:p>
          <a:p>
            <a:endParaRPr lang="en-US" sz="1200" dirty="0"/>
          </a:p>
          <a:p>
            <a:r>
              <a:rPr lang="en-US" sz="1200" dirty="0"/>
              <a:t>Teach as-is and then update the course content for next semester… decided to live large and make the changes now. </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14</a:t>
            </a:fld>
            <a:endParaRPr lang="en-US"/>
          </a:p>
        </p:txBody>
      </p:sp>
    </p:spTree>
    <p:extLst>
      <p:ext uri="{BB962C8B-B14F-4D97-AF65-F5344CB8AC3E}">
        <p14:creationId xmlns:p14="http://schemas.microsoft.com/office/powerpoint/2010/main" val="31095786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15</a:t>
            </a:fld>
            <a:endParaRPr lang="en-US" dirty="0"/>
          </a:p>
        </p:txBody>
      </p:sp>
    </p:spTree>
    <p:extLst>
      <p:ext uri="{BB962C8B-B14F-4D97-AF65-F5344CB8AC3E}">
        <p14:creationId xmlns:p14="http://schemas.microsoft.com/office/powerpoint/2010/main" val="3913551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Slide Image Placeholder 1"/>
          <p:cNvSpPr>
            <a:spLocks noGrp="1" noRot="1" noChangeAspect="1"/>
          </p:cNvSpPr>
          <p:nvPr>
            <p:ph type="sldImg"/>
          </p:nvPr>
        </p:nvSpPr>
        <p:spPr>
          <a:ln/>
        </p:spPr>
      </p:sp>
      <p:sp>
        <p:nvSpPr>
          <p:cNvPr id="10035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035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fld id="{D20A56CC-98B7-944F-A988-0D44F87D02A7}" type="slidenum">
              <a:rPr lang="en-US" altLang="en-US" sz="1200"/>
              <a:pPr eaLnBrk="1" hangingPunct="1"/>
              <a:t>16</a:t>
            </a:fld>
            <a:endParaRPr lang="en-US" altLang="en-US" sz="1200"/>
          </a:p>
        </p:txBody>
      </p:sp>
    </p:spTree>
    <p:extLst>
      <p:ext uri="{BB962C8B-B14F-4D97-AF65-F5344CB8AC3E}">
        <p14:creationId xmlns:p14="http://schemas.microsoft.com/office/powerpoint/2010/main" val="26102498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17</a:t>
            </a:fld>
            <a:endParaRPr lang="en-US" dirty="0"/>
          </a:p>
        </p:txBody>
      </p:sp>
    </p:spTree>
    <p:extLst>
      <p:ext uri="{BB962C8B-B14F-4D97-AF65-F5344CB8AC3E}">
        <p14:creationId xmlns:p14="http://schemas.microsoft.com/office/powerpoint/2010/main" val="9431636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18</a:t>
            </a:fld>
            <a:endParaRPr lang="en-US" dirty="0"/>
          </a:p>
        </p:txBody>
      </p:sp>
    </p:spTree>
    <p:extLst>
      <p:ext uri="{BB962C8B-B14F-4D97-AF65-F5344CB8AC3E}">
        <p14:creationId xmlns:p14="http://schemas.microsoft.com/office/powerpoint/2010/main" val="35270940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21</a:t>
            </a:fld>
            <a:endParaRPr lang="en-US" dirty="0"/>
          </a:p>
        </p:txBody>
      </p:sp>
    </p:spTree>
    <p:extLst>
      <p:ext uri="{BB962C8B-B14F-4D97-AF65-F5344CB8AC3E}">
        <p14:creationId xmlns:p14="http://schemas.microsoft.com/office/powerpoint/2010/main" val="27046191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This was kind of “hippy-</a:t>
            </a:r>
            <a:r>
              <a:rPr lang="en-US" sz="1200" dirty="0" err="1"/>
              <a:t>ish</a:t>
            </a:r>
            <a:r>
              <a:rPr lang="en-US" sz="1200" dirty="0"/>
              <a:t>” and egalitarian in its day… quite controversial in its day</a:t>
            </a:r>
          </a:p>
          <a:p>
            <a:r>
              <a:rPr lang="en-US" sz="1200" dirty="0"/>
              <a:t>“Everyone is a team member and is responsible for the work getting done”… we don’t need no titles or positions… self-organizing… we will make our own commitments… transparency (let’s share the information)… flexible/organic teams, organic architecture (minimal documentation/standards)… no contracts (let’s talk it over)</a:t>
            </a:r>
          </a:p>
          <a:p>
            <a:endParaRPr lang="en-US" sz="1200" dirty="0"/>
          </a:p>
          <a:p>
            <a:r>
              <a:rPr lang="en-US" sz="1200" dirty="0"/>
              <a:t>The flip side:</a:t>
            </a:r>
          </a:p>
          <a:p>
            <a:pPr marL="171450" indent="-171450">
              <a:buFont typeface="Arial" panose="020B0604020202020204" pitchFamily="34" charset="0"/>
              <a:buChar char="•"/>
            </a:pPr>
            <a:r>
              <a:rPr lang="en-US" sz="1200" dirty="0"/>
              <a:t>We will actively and voluntarily play important roles on our team</a:t>
            </a:r>
          </a:p>
          <a:p>
            <a:pPr marL="171450" indent="-171450">
              <a:buFont typeface="Arial" panose="020B0604020202020204" pitchFamily="34" charset="0"/>
              <a:buChar char="•"/>
            </a:pPr>
            <a:r>
              <a:rPr lang="en-US" sz="1200" dirty="0"/>
              <a:t>The rules (rituals) that we do have… we WILL follow</a:t>
            </a:r>
          </a:p>
          <a:p>
            <a:pPr marL="171450" indent="-171450">
              <a:buFont typeface="Arial" panose="020B0604020202020204" pitchFamily="34" charset="0"/>
              <a:buChar char="•"/>
            </a:pPr>
            <a:r>
              <a:rPr lang="en-US" sz="1200" dirty="0"/>
              <a:t>We will create, demo, and release working software/products</a:t>
            </a:r>
          </a:p>
          <a:p>
            <a:pPr marL="171450" indent="-171450">
              <a:buFont typeface="Arial" panose="020B0604020202020204" pitchFamily="34" charset="0"/>
              <a:buChar char="•"/>
            </a:pPr>
            <a:r>
              <a:rPr lang="en-US" sz="1200" dirty="0"/>
              <a:t>We will utilize practical processes, tools, documentation, and planning</a:t>
            </a:r>
          </a:p>
          <a:p>
            <a:pPr marL="171450" indent="-171450">
              <a:buFont typeface="Arial" panose="020B0604020202020204" pitchFamily="34" charset="0"/>
              <a:buChar char="•"/>
            </a:pPr>
            <a:r>
              <a:rPr lang="en-US" sz="1200" dirty="0"/>
              <a:t>When we make commitments, we will live up to those commitments… as a team (“No winners on a losing team, and no losers on a winning team”)</a:t>
            </a:r>
          </a:p>
          <a:p>
            <a:pPr marL="171450" indent="-171450">
              <a:buFont typeface="Arial" panose="020B0604020202020204" pitchFamily="34" charset="0"/>
              <a:buChar char="•"/>
            </a:pPr>
            <a:r>
              <a:rPr lang="en-US" sz="1200" dirty="0"/>
              <a:t>We will be responsive and continuously improve (Retrospectives)</a:t>
            </a:r>
          </a:p>
          <a:p>
            <a:pPr marL="171450" indent="-171450">
              <a:buFont typeface="Arial" panose="020B0604020202020204" pitchFamily="34" charset="0"/>
              <a:buChar char="•"/>
            </a:pPr>
            <a:r>
              <a:rPr lang="en-US" sz="1200" dirty="0"/>
              <a:t>We will be transparent with how WE work and share our information</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22</a:t>
            </a:fld>
            <a:endParaRPr lang="en-US"/>
          </a:p>
        </p:txBody>
      </p:sp>
    </p:spTree>
    <p:extLst>
      <p:ext uri="{BB962C8B-B14F-4D97-AF65-F5344CB8AC3E}">
        <p14:creationId xmlns:p14="http://schemas.microsoft.com/office/powerpoint/2010/main" val="13939286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a:t>
            </a:fld>
            <a:endParaRPr lang="en-US"/>
          </a:p>
        </p:txBody>
      </p:sp>
    </p:spTree>
    <p:extLst>
      <p:ext uri="{BB962C8B-B14F-4D97-AF65-F5344CB8AC3E}">
        <p14:creationId xmlns:p14="http://schemas.microsoft.com/office/powerpoint/2010/main" val="12836053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t>Agile Team Commitments</a:t>
            </a:r>
          </a:p>
          <a:p>
            <a:pPr marL="0" indent="0">
              <a:buNone/>
            </a:pPr>
            <a:r>
              <a:rPr lang="en-US" sz="1200" dirty="0"/>
              <a:t>Everyone is a team member and is responsible for the work getting done</a:t>
            </a:r>
          </a:p>
          <a:p>
            <a:pPr marL="0" indent="0">
              <a:buNone/>
            </a:pPr>
            <a:r>
              <a:rPr lang="en-US" sz="1200" dirty="0"/>
              <a:t>we don’t need no titles or positions</a:t>
            </a:r>
          </a:p>
          <a:p>
            <a:pPr marL="0" indent="0">
              <a:buNone/>
            </a:pPr>
            <a:r>
              <a:rPr lang="en-US" sz="1200" dirty="0"/>
              <a:t>self-organizing</a:t>
            </a:r>
          </a:p>
          <a:p>
            <a:pPr marL="0" indent="0">
              <a:buNone/>
            </a:pPr>
            <a:r>
              <a:rPr lang="en-US" sz="1200" dirty="0"/>
              <a:t>we will make our own commitments</a:t>
            </a:r>
          </a:p>
          <a:p>
            <a:pPr marL="0" indent="0">
              <a:buNone/>
            </a:pPr>
            <a:r>
              <a:rPr lang="en-US" sz="1200" dirty="0"/>
              <a:t>transparency (let’s share the information)</a:t>
            </a:r>
          </a:p>
          <a:p>
            <a:pPr marL="0" indent="0">
              <a:buNone/>
            </a:pPr>
            <a:r>
              <a:rPr lang="en-US" sz="1200" dirty="0"/>
              <a:t>flexible/organic teams, organic architecture (minimal appropriate documentation/standards)</a:t>
            </a:r>
          </a:p>
          <a:p>
            <a:pPr marL="0" indent="0">
              <a:buNone/>
            </a:pPr>
            <a:r>
              <a:rPr lang="en-US" sz="1200" dirty="0"/>
              <a:t>no contracts (let’s talk it over)</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23</a:t>
            </a:fld>
            <a:endParaRPr lang="en-US"/>
          </a:p>
        </p:txBody>
      </p:sp>
    </p:spTree>
    <p:extLst>
      <p:ext uri="{BB962C8B-B14F-4D97-AF65-F5344CB8AC3E}">
        <p14:creationId xmlns:p14="http://schemas.microsoft.com/office/powerpoint/2010/main" val="22792342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 roles exist like developer, tester, etc.</a:t>
            </a:r>
          </a:p>
          <a:p>
            <a:r>
              <a:rPr lang="en-US" dirty="0"/>
              <a:t>Individuals are expected to play multiple roles as needed. </a:t>
            </a:r>
          </a:p>
          <a:p>
            <a:endParaRPr lang="en-US" dirty="0"/>
          </a:p>
          <a:p>
            <a:r>
              <a:rPr lang="en-US" dirty="0"/>
              <a:t>Three Artifacts:</a:t>
            </a:r>
          </a:p>
          <a:p>
            <a:pPr marL="228600" indent="-228600">
              <a:buFont typeface="+mj-lt"/>
              <a:buAutoNum type="arabicPeriod"/>
            </a:pPr>
            <a:r>
              <a:rPr lang="en-US" dirty="0"/>
              <a:t>Product Backlog</a:t>
            </a:r>
          </a:p>
          <a:p>
            <a:pPr marL="228600" indent="-228600">
              <a:buFont typeface="+mj-lt"/>
              <a:buAutoNum type="arabicPeriod"/>
            </a:pPr>
            <a:r>
              <a:rPr lang="en-US" dirty="0"/>
              <a:t>User Stories</a:t>
            </a:r>
          </a:p>
          <a:p>
            <a:pPr marL="228600" indent="-228600">
              <a:buFont typeface="+mj-lt"/>
              <a:buAutoNum type="arabicPeriod"/>
            </a:pPr>
            <a:r>
              <a:rPr lang="en-US" dirty="0"/>
              <a:t>Burndown Chart</a:t>
            </a:r>
          </a:p>
          <a:p>
            <a:pPr marL="0" indent="0">
              <a:buFont typeface="+mj-lt"/>
              <a:buNone/>
            </a:pPr>
            <a:endParaRPr lang="en-US" dirty="0"/>
          </a:p>
          <a:p>
            <a:pPr marL="0" indent="0">
              <a:buFont typeface="+mj-lt"/>
              <a:buNone/>
            </a:pPr>
            <a:r>
              <a:rPr lang="en-US" dirty="0"/>
              <a:t>Three Rituals:</a:t>
            </a:r>
          </a:p>
          <a:p>
            <a:pPr marL="228600" indent="-228600">
              <a:buFont typeface="+mj-lt"/>
              <a:buAutoNum type="arabicPeriod"/>
            </a:pPr>
            <a:r>
              <a:rPr lang="en-US" dirty="0"/>
              <a:t>Sprint Planning</a:t>
            </a:r>
          </a:p>
          <a:p>
            <a:pPr marL="228600" indent="-228600">
              <a:buFont typeface="+mj-lt"/>
              <a:buAutoNum type="arabicPeriod"/>
            </a:pPr>
            <a:r>
              <a:rPr lang="en-US" dirty="0"/>
              <a:t>Daily Scrum</a:t>
            </a:r>
          </a:p>
          <a:p>
            <a:pPr marL="228600" indent="-228600">
              <a:buFont typeface="+mj-lt"/>
              <a:buAutoNum type="arabicPeriod"/>
            </a:pPr>
            <a:r>
              <a:rPr lang="en-US" dirty="0"/>
              <a:t>Sprint Review or Retrospective</a:t>
            </a:r>
          </a:p>
        </p:txBody>
      </p:sp>
      <p:sp>
        <p:nvSpPr>
          <p:cNvPr id="4" name="Slide Number Placeholder 3"/>
          <p:cNvSpPr>
            <a:spLocks noGrp="1"/>
          </p:cNvSpPr>
          <p:nvPr>
            <p:ph type="sldNum" sz="quarter" idx="5"/>
          </p:nvPr>
        </p:nvSpPr>
        <p:spPr/>
        <p:txBody>
          <a:bodyPr/>
          <a:lstStyle/>
          <a:p>
            <a:fld id="{35A4D32B-0177-4B34-AE20-6C72705619FE}" type="slidenum">
              <a:rPr lang="en-US" smtClean="0"/>
              <a:t>24</a:t>
            </a:fld>
            <a:endParaRPr lang="en-US"/>
          </a:p>
        </p:txBody>
      </p:sp>
    </p:spTree>
    <p:extLst>
      <p:ext uri="{BB962C8B-B14F-4D97-AF65-F5344CB8AC3E}">
        <p14:creationId xmlns:p14="http://schemas.microsoft.com/office/powerpoint/2010/main" val="18085242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25</a:t>
            </a:fld>
            <a:endParaRPr lang="en-US"/>
          </a:p>
        </p:txBody>
      </p:sp>
    </p:spTree>
    <p:extLst>
      <p:ext uri="{BB962C8B-B14F-4D97-AF65-F5344CB8AC3E}">
        <p14:creationId xmlns:p14="http://schemas.microsoft.com/office/powerpoint/2010/main" val="15135552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Start with course schedule.</a:t>
            </a:r>
          </a:p>
        </p:txBody>
      </p:sp>
      <p:sp>
        <p:nvSpPr>
          <p:cNvPr id="4" name="Slide Number Placeholder 3"/>
          <p:cNvSpPr>
            <a:spLocks noGrp="1"/>
          </p:cNvSpPr>
          <p:nvPr>
            <p:ph type="sldNum" sz="quarter" idx="10"/>
          </p:nvPr>
        </p:nvSpPr>
        <p:spPr/>
        <p:txBody>
          <a:bodyPr/>
          <a:lstStyle/>
          <a:p>
            <a:fld id="{5394DE12-7B9B-46AA-AC19-C30A49928B9B}" type="slidenum">
              <a:rPr lang="en-US" smtClean="0"/>
              <a:t>27</a:t>
            </a:fld>
            <a:endParaRPr lang="en-US" dirty="0"/>
          </a:p>
        </p:txBody>
      </p:sp>
    </p:spTree>
    <p:extLst>
      <p:ext uri="{BB962C8B-B14F-4D97-AF65-F5344CB8AC3E}">
        <p14:creationId xmlns:p14="http://schemas.microsoft.com/office/powerpoint/2010/main" val="22560343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You have a grace period of 6 hours until 6am CT Monday morning to submit assignments. </a:t>
            </a:r>
          </a:p>
        </p:txBody>
      </p:sp>
      <p:sp>
        <p:nvSpPr>
          <p:cNvPr id="4" name="Slide Number Placeholder 3"/>
          <p:cNvSpPr>
            <a:spLocks noGrp="1"/>
          </p:cNvSpPr>
          <p:nvPr>
            <p:ph type="sldNum" sz="quarter" idx="5"/>
          </p:nvPr>
        </p:nvSpPr>
        <p:spPr/>
        <p:txBody>
          <a:bodyPr/>
          <a:lstStyle/>
          <a:p>
            <a:fld id="{35A4D32B-0177-4B34-AE20-6C72705619FE}" type="slidenum">
              <a:rPr lang="en-US" smtClean="0"/>
              <a:t>28</a:t>
            </a:fld>
            <a:endParaRPr lang="en-US"/>
          </a:p>
        </p:txBody>
      </p:sp>
    </p:spTree>
    <p:extLst>
      <p:ext uri="{BB962C8B-B14F-4D97-AF65-F5344CB8AC3E}">
        <p14:creationId xmlns:p14="http://schemas.microsoft.com/office/powerpoint/2010/main" val="37095663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29</a:t>
            </a:fld>
            <a:endParaRPr lang="en-US" dirty="0"/>
          </a:p>
        </p:txBody>
      </p:sp>
    </p:spTree>
    <p:extLst>
      <p:ext uri="{BB962C8B-B14F-4D97-AF65-F5344CB8AC3E}">
        <p14:creationId xmlns:p14="http://schemas.microsoft.com/office/powerpoint/2010/main" val="24209809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30</a:t>
            </a:fld>
            <a:endParaRPr lang="en-US" dirty="0"/>
          </a:p>
        </p:txBody>
      </p:sp>
    </p:spTree>
    <p:extLst>
      <p:ext uri="{BB962C8B-B14F-4D97-AF65-F5344CB8AC3E}">
        <p14:creationId xmlns:p14="http://schemas.microsoft.com/office/powerpoint/2010/main" val="14712364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31</a:t>
            </a:fld>
            <a:endParaRPr lang="en-US" dirty="0"/>
          </a:p>
        </p:txBody>
      </p:sp>
    </p:spTree>
    <p:extLst>
      <p:ext uri="{BB962C8B-B14F-4D97-AF65-F5344CB8AC3E}">
        <p14:creationId xmlns:p14="http://schemas.microsoft.com/office/powerpoint/2010/main" val="28993782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32</a:t>
            </a:fld>
            <a:endParaRPr lang="en-US" dirty="0"/>
          </a:p>
        </p:txBody>
      </p:sp>
    </p:spTree>
    <p:extLst>
      <p:ext uri="{BB962C8B-B14F-4D97-AF65-F5344CB8AC3E}">
        <p14:creationId xmlns:p14="http://schemas.microsoft.com/office/powerpoint/2010/main" val="268259268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33</a:t>
            </a:fld>
            <a:endParaRPr lang="en-US" dirty="0"/>
          </a:p>
        </p:txBody>
      </p:sp>
    </p:spTree>
    <p:extLst>
      <p:ext uri="{BB962C8B-B14F-4D97-AF65-F5344CB8AC3E}">
        <p14:creationId xmlns:p14="http://schemas.microsoft.com/office/powerpoint/2010/main" val="14258878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a:t>
            </a:fld>
            <a:endParaRPr lang="en-US"/>
          </a:p>
        </p:txBody>
      </p:sp>
    </p:spTree>
    <p:extLst>
      <p:ext uri="{BB962C8B-B14F-4D97-AF65-F5344CB8AC3E}">
        <p14:creationId xmlns:p14="http://schemas.microsoft.com/office/powerpoint/2010/main" val="390026954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FC813D-FA52-0040-ADE9-06C0A453096E}" type="slidenum">
              <a:rPr lang="en-US" smtClean="0"/>
              <a:t>34</a:t>
            </a:fld>
            <a:endParaRPr lang="en-US"/>
          </a:p>
        </p:txBody>
      </p:sp>
    </p:spTree>
    <p:extLst>
      <p:ext uri="{BB962C8B-B14F-4D97-AF65-F5344CB8AC3E}">
        <p14:creationId xmlns:p14="http://schemas.microsoft.com/office/powerpoint/2010/main" val="19315800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FC813D-FA52-0040-ADE9-06C0A453096E}" type="slidenum">
              <a:rPr lang="en-US" smtClean="0"/>
              <a:t>35</a:t>
            </a:fld>
            <a:endParaRPr lang="en-US"/>
          </a:p>
        </p:txBody>
      </p:sp>
    </p:spTree>
    <p:extLst>
      <p:ext uri="{BB962C8B-B14F-4D97-AF65-F5344CB8AC3E}">
        <p14:creationId xmlns:p14="http://schemas.microsoft.com/office/powerpoint/2010/main" val="272724151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36</a:t>
            </a:fld>
            <a:endParaRPr lang="en-US" dirty="0"/>
          </a:p>
        </p:txBody>
      </p:sp>
    </p:spTree>
    <p:extLst>
      <p:ext uri="{BB962C8B-B14F-4D97-AF65-F5344CB8AC3E}">
        <p14:creationId xmlns:p14="http://schemas.microsoft.com/office/powerpoint/2010/main" val="33554591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a:t>
            </a:fld>
            <a:endParaRPr lang="en-US" dirty="0"/>
          </a:p>
        </p:txBody>
      </p:sp>
    </p:spTree>
    <p:extLst>
      <p:ext uri="{BB962C8B-B14F-4D97-AF65-F5344CB8AC3E}">
        <p14:creationId xmlns:p14="http://schemas.microsoft.com/office/powerpoint/2010/main" val="14798109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a:t>
            </a:fld>
            <a:endParaRPr lang="en-US" dirty="0"/>
          </a:p>
        </p:txBody>
      </p:sp>
    </p:spTree>
    <p:extLst>
      <p:ext uri="{BB962C8B-B14F-4D97-AF65-F5344CB8AC3E}">
        <p14:creationId xmlns:p14="http://schemas.microsoft.com/office/powerpoint/2010/main" val="13006227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6</a:t>
            </a:fld>
            <a:endParaRPr lang="en-US"/>
          </a:p>
        </p:txBody>
      </p:sp>
    </p:spTree>
    <p:extLst>
      <p:ext uri="{BB962C8B-B14F-4D97-AF65-F5344CB8AC3E}">
        <p14:creationId xmlns:p14="http://schemas.microsoft.com/office/powerpoint/2010/main" val="19091693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7</a:t>
            </a:fld>
            <a:endParaRPr lang="en-US"/>
          </a:p>
        </p:txBody>
      </p:sp>
    </p:spTree>
    <p:extLst>
      <p:ext uri="{BB962C8B-B14F-4D97-AF65-F5344CB8AC3E}">
        <p14:creationId xmlns:p14="http://schemas.microsoft.com/office/powerpoint/2010/main" val="34284832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8</a:t>
            </a:fld>
            <a:endParaRPr lang="en-US" dirty="0"/>
          </a:p>
        </p:txBody>
      </p:sp>
    </p:spTree>
    <p:extLst>
      <p:ext uri="{BB962C8B-B14F-4D97-AF65-F5344CB8AC3E}">
        <p14:creationId xmlns:p14="http://schemas.microsoft.com/office/powerpoint/2010/main" val="33708310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9</a:t>
            </a:fld>
            <a:endParaRPr lang="en-US"/>
          </a:p>
        </p:txBody>
      </p:sp>
    </p:spTree>
    <p:extLst>
      <p:ext uri="{BB962C8B-B14F-4D97-AF65-F5344CB8AC3E}">
        <p14:creationId xmlns:p14="http://schemas.microsoft.com/office/powerpoint/2010/main" val="6029834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379CA-5593-44B9-9585-5A7B08973D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AE673A-A12E-4EAE-AAEE-1D8C33B979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310A690-A5A9-42A5-957B-F20434309F0A}"/>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5" name="Footer Placeholder 4">
            <a:extLst>
              <a:ext uri="{FF2B5EF4-FFF2-40B4-BE49-F238E27FC236}">
                <a16:creationId xmlns:a16="http://schemas.microsoft.com/office/drawing/2014/main" id="{32148F73-40C8-4265-B665-988DFC4EDD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F18BEF-A0EA-4B00-B92A-31BD5EA07360}"/>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822704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F0A69-0A96-4408-918B-852C238896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68B5C5-5982-4F25-BF80-70A68DCD790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71C0DD-D1D4-451C-BF1E-F37CA37CC2C3}"/>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5" name="Footer Placeholder 4">
            <a:extLst>
              <a:ext uri="{FF2B5EF4-FFF2-40B4-BE49-F238E27FC236}">
                <a16:creationId xmlns:a16="http://schemas.microsoft.com/office/drawing/2014/main" id="{EACD31F2-3E3C-47BF-8B74-C37BA0DD16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D0682A-A511-4060-AAD3-319915F8335F}"/>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1184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BE9592-4564-44CF-B146-ABA3624CF6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9E50E9-A590-46E1-B22A-4BA751B758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A8E949-42D9-4FCC-AAF3-EFB914BE717A}"/>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5" name="Footer Placeholder 4">
            <a:extLst>
              <a:ext uri="{FF2B5EF4-FFF2-40B4-BE49-F238E27FC236}">
                <a16:creationId xmlns:a16="http://schemas.microsoft.com/office/drawing/2014/main" id="{9543ABB1-B5C4-4B83-BF75-02D3BBA001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972D29-A262-47C0-9FDC-2EE0780D1345}"/>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032770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B57A-183D-4B36-9232-552CD47950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00C98B-E3AB-45A4-A3E1-FF422E2850D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7B8398-2635-4C1D-9564-19BA39C32F70}"/>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5" name="Footer Placeholder 4">
            <a:extLst>
              <a:ext uri="{FF2B5EF4-FFF2-40B4-BE49-F238E27FC236}">
                <a16:creationId xmlns:a16="http://schemas.microsoft.com/office/drawing/2014/main" id="{A27A9543-AD96-46BC-8DF7-8D3A431CC8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D41951-E228-421B-B28B-A22DED09D09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60182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56655-2C75-4449-B634-FB2919A1E58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2D49C01-BA41-4848-89BE-AEBD93EC17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F384383-F8B1-435B-BBF7-82BF7331507D}"/>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5" name="Footer Placeholder 4">
            <a:extLst>
              <a:ext uri="{FF2B5EF4-FFF2-40B4-BE49-F238E27FC236}">
                <a16:creationId xmlns:a16="http://schemas.microsoft.com/office/drawing/2014/main" id="{4ABBF78A-8E6A-4777-828A-7D4D21D80F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FC4756-2709-41FD-88D4-E95D85649D1E}"/>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52750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11BDA-7A16-461F-9C8A-4B7C940EE7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F7449F-FB5B-4BA4-86FD-F61EAFAC92A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28406EE-9A59-4BAD-AF1C-D47A03001A3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74744E-2FCD-4385-BC54-467012E272A2}"/>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6" name="Footer Placeholder 5">
            <a:extLst>
              <a:ext uri="{FF2B5EF4-FFF2-40B4-BE49-F238E27FC236}">
                <a16:creationId xmlns:a16="http://schemas.microsoft.com/office/drawing/2014/main" id="{1341EDA2-C9E2-4C4E-A16E-24760B7793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D5CB8C-065A-4771-8014-F924C9A76A29}"/>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112077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4F573-D3B3-41CF-83F4-FB0F164745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F6BC6E-3A34-4FC8-9590-CFFCBE7A4D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AE2EE51-3653-4E27-A438-2A59EB99932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971A0ED-D53F-4A9D-9260-E6196201DE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58D368D-018B-4D8D-97BA-7EA4B5A103D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6B6CC1-883C-4C1E-9BAD-C19C13B698BF}"/>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8" name="Footer Placeholder 7">
            <a:extLst>
              <a:ext uri="{FF2B5EF4-FFF2-40B4-BE49-F238E27FC236}">
                <a16:creationId xmlns:a16="http://schemas.microsoft.com/office/drawing/2014/main" id="{B3E1A70F-1E03-456D-8F68-D9D440D95CC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F6B607-F078-4C1F-A38F-1D01E07470E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334832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338F5-2814-457A-B867-83EA39B6DA6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AF6261F-9A9E-4B99-B9FE-B00381CB4B6D}"/>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4" name="Footer Placeholder 3">
            <a:extLst>
              <a:ext uri="{FF2B5EF4-FFF2-40B4-BE49-F238E27FC236}">
                <a16:creationId xmlns:a16="http://schemas.microsoft.com/office/drawing/2014/main" id="{CFE28554-E12A-4C0E-A2CD-1F7E7901DA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5EDE96-8BAE-4BD2-8359-AB9A4F1DB55A}"/>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935340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E4D235-B521-434F-9C3A-7CE875F02BD6}"/>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3" name="Footer Placeholder 2">
            <a:extLst>
              <a:ext uri="{FF2B5EF4-FFF2-40B4-BE49-F238E27FC236}">
                <a16:creationId xmlns:a16="http://schemas.microsoft.com/office/drawing/2014/main" id="{91DEB77C-E2C4-4B20-ADA3-6063C1E315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30CBED-9E87-451E-B4D8-6D08340CF5D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964749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AF71D-6F99-4644-9C32-F273FFE40D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BD05EF-C2B9-456F-8835-AC3B30EC3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87F5425-39B1-448C-8C09-17379C3757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E4BA82B-3112-4EFF-AC26-2E5364247771}"/>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6" name="Footer Placeholder 5">
            <a:extLst>
              <a:ext uri="{FF2B5EF4-FFF2-40B4-BE49-F238E27FC236}">
                <a16:creationId xmlns:a16="http://schemas.microsoft.com/office/drawing/2014/main" id="{1F906351-6F3F-4F91-83A9-98E77363B5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2C2999-BD87-4680-BD2C-CB3D582E63FD}"/>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929077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50D97-8169-48FD-9147-8032374DD1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4B0208-ECE4-4EC6-8863-4F0A678DCC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318575-E703-4582-85F8-8E9B25B799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B162DF0-4906-4B3E-BFDB-1D097C8B911A}"/>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6" name="Footer Placeholder 5">
            <a:extLst>
              <a:ext uri="{FF2B5EF4-FFF2-40B4-BE49-F238E27FC236}">
                <a16:creationId xmlns:a16="http://schemas.microsoft.com/office/drawing/2014/main" id="{519B56B4-594C-41A7-9BB0-DDD2A8B01B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B95E30-F343-40B8-BCB6-C1A66C3E74C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175478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BE1329-2699-44E1-85C9-6B4F2B3C38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740CC9-D7DA-4EED-A52B-F8230F3131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75B572-3054-4639-B241-E9DD972373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52E0E1-344B-4E26-B5AD-CE86AB802485}" type="datetimeFigureOut">
              <a:rPr lang="en-US" smtClean="0"/>
              <a:t>1/20/20</a:t>
            </a:fld>
            <a:endParaRPr lang="en-US"/>
          </a:p>
        </p:txBody>
      </p:sp>
      <p:sp>
        <p:nvSpPr>
          <p:cNvPr id="5" name="Footer Placeholder 4">
            <a:extLst>
              <a:ext uri="{FF2B5EF4-FFF2-40B4-BE49-F238E27FC236}">
                <a16:creationId xmlns:a16="http://schemas.microsoft.com/office/drawing/2014/main" id="{D5787CDE-CC99-473F-8F62-749AA3E6D1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D96558F-BCFA-4DF9-8CEB-3521E11E99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5900C9-C1B7-4F1C-92F7-17C30857463A}" type="slidenum">
              <a:rPr lang="en-US" smtClean="0"/>
              <a:t>‹#›</a:t>
            </a:fld>
            <a:endParaRPr lang="en-US"/>
          </a:p>
        </p:txBody>
      </p:sp>
    </p:spTree>
    <p:extLst>
      <p:ext uri="{BB962C8B-B14F-4D97-AF65-F5344CB8AC3E}">
        <p14:creationId xmlns:p14="http://schemas.microsoft.com/office/powerpoint/2010/main" val="3021765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www.lewisu.edu/academics/comsci/"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lewisu.smartcatalogiq.com/en/Undergrad-2019-2020/Undergraduate-Catalog/College-of-Aviation-Science-and-Technology/Computer-Science/Computer-Science-Bachelor-of-Science"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youtube.com/watch?v=9TycLR0TqFA"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file:///./commons.wikimedia.org/w/index.php" TargetMode="External"/><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hyperlink" Target="https://commons.wikimedia.org/w/index.php?curid=44894952" TargetMode="External"/><Relationship Id="rId4" Type="http://schemas.openxmlformats.org/officeDocument/2006/relationships/hyperlink" Target="https://creativecommons.org/licenses/by-sa/4.0"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fontScale="90000"/>
          </a:bodyPr>
          <a:lstStyle/>
          <a:p>
            <a:r>
              <a:rPr lang="en-US" sz="3600" dirty="0"/>
              <a:t>Discussion &amp; Lecture Session</a:t>
            </a:r>
            <a:br>
              <a:rPr lang="en-US" sz="3600" dirty="0"/>
            </a:br>
            <a:r>
              <a:rPr lang="en-US" sz="3600" dirty="0"/>
              <a:t>Sound &amp; Recording Check</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423219"/>
            <a:ext cx="10718950" cy="4839358"/>
          </a:xfrm>
        </p:spPr>
        <p:txBody>
          <a:bodyPr>
            <a:normAutofit fontScale="92500" lnSpcReduction="20000"/>
          </a:bodyPr>
          <a:lstStyle/>
          <a:p>
            <a:pPr marL="0" indent="0">
              <a:spcBef>
                <a:spcPts val="1800"/>
              </a:spcBef>
              <a:buNone/>
            </a:pPr>
            <a:r>
              <a:rPr lang="en-US" sz="2000" dirty="0"/>
              <a:t>Remote participants:</a:t>
            </a:r>
          </a:p>
          <a:p>
            <a:pPr>
              <a:spcBef>
                <a:spcPts val="1800"/>
              </a:spcBef>
            </a:pPr>
            <a:r>
              <a:rPr lang="en-US" sz="2000" dirty="0"/>
              <a:t>Log into Join.me</a:t>
            </a:r>
          </a:p>
          <a:p>
            <a:pPr>
              <a:spcBef>
                <a:spcPts val="1800"/>
              </a:spcBef>
            </a:pPr>
            <a:r>
              <a:rPr lang="en-US" sz="2000" dirty="0"/>
              <a:t>Announce yourself and provide your name on the phone and/or in the chat session</a:t>
            </a:r>
          </a:p>
          <a:p>
            <a:pPr>
              <a:spcBef>
                <a:spcPts val="1800"/>
              </a:spcBef>
            </a:pPr>
            <a:r>
              <a:rPr lang="en-US" sz="2000" dirty="0"/>
              <a:t>For Screen Sharing utilize your computer</a:t>
            </a:r>
          </a:p>
          <a:p>
            <a:pPr>
              <a:spcBef>
                <a:spcPts val="1800"/>
              </a:spcBef>
            </a:pPr>
            <a:r>
              <a:rPr lang="en-US" sz="2000" dirty="0"/>
              <a:t>For conference call audio utilize your computer speakers and microphone OR dial into the session with your mobile phone</a:t>
            </a:r>
          </a:p>
          <a:p>
            <a:pPr marL="0" indent="0">
              <a:spcBef>
                <a:spcPts val="1800"/>
              </a:spcBef>
              <a:buNone/>
            </a:pPr>
            <a:r>
              <a:rPr lang="en-US" sz="2000" dirty="0"/>
              <a:t>Onsite participants:</a:t>
            </a:r>
          </a:p>
          <a:p>
            <a:pPr>
              <a:spcBef>
                <a:spcPts val="1800"/>
              </a:spcBef>
            </a:pPr>
            <a:r>
              <a:rPr lang="en-US" sz="2000" dirty="0"/>
              <a:t>Sit in a good spot near the “speaker phone” if possible</a:t>
            </a:r>
          </a:p>
          <a:p>
            <a:pPr>
              <a:spcBef>
                <a:spcPts val="1800"/>
              </a:spcBef>
            </a:pPr>
            <a:r>
              <a:rPr lang="en-US" sz="2000" dirty="0"/>
              <a:t>Optionally sign into Join.me… but make sure that your microphone and speakers are muted/off</a:t>
            </a:r>
          </a:p>
          <a:p>
            <a:pPr marL="0" indent="0">
              <a:spcBef>
                <a:spcPts val="1800"/>
              </a:spcBef>
              <a:buNone/>
            </a:pPr>
            <a:endParaRPr lang="en-US" sz="2000" dirty="0"/>
          </a:p>
          <a:p>
            <a:pPr marL="0" indent="0">
              <a:spcBef>
                <a:spcPts val="1800"/>
              </a:spcBef>
              <a:buNone/>
            </a:pPr>
            <a:r>
              <a:rPr lang="en-US" sz="2000" dirty="0"/>
              <a:t>Test recording by starting recording and then stop recording after a few seconds</a:t>
            </a:r>
          </a:p>
          <a:p>
            <a:pPr marL="0" indent="0">
              <a:spcBef>
                <a:spcPts val="1800"/>
              </a:spcBef>
              <a:buNone/>
            </a:pPr>
            <a:r>
              <a:rPr lang="en-US" sz="2000" dirty="0"/>
              <a:t>Check recording sound when video is released by Join.me</a:t>
            </a:r>
          </a:p>
        </p:txBody>
      </p:sp>
    </p:spTree>
    <p:extLst>
      <p:ext uri="{BB962C8B-B14F-4D97-AF65-F5344CB8AC3E}">
        <p14:creationId xmlns:p14="http://schemas.microsoft.com/office/powerpoint/2010/main" val="7252368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spcBef>
                <a:spcPts val="1800"/>
              </a:spcBef>
              <a:buNone/>
            </a:pPr>
            <a:r>
              <a:rPr lang="en-US" sz="2000" dirty="0"/>
              <a:t>Full and Preferred Name:</a:t>
            </a:r>
          </a:p>
          <a:p>
            <a:pPr marL="0" indent="0">
              <a:spcBef>
                <a:spcPts val="600"/>
              </a:spcBef>
              <a:buNone/>
            </a:pPr>
            <a:r>
              <a:rPr lang="en-US" sz="2000" dirty="0"/>
              <a:t>	</a:t>
            </a:r>
            <a:r>
              <a:rPr lang="en-US" sz="2000" b="1" dirty="0"/>
              <a:t>Eric Pogue</a:t>
            </a:r>
          </a:p>
          <a:p>
            <a:pPr marL="0" indent="0">
              <a:spcBef>
                <a:spcPts val="600"/>
              </a:spcBef>
              <a:buNone/>
            </a:pPr>
            <a:r>
              <a:rPr lang="en-US" sz="2000" b="1" dirty="0"/>
              <a:t>	Eric, Mr. Pogue, or Professor </a:t>
            </a:r>
          </a:p>
          <a:p>
            <a:pPr marL="0" indent="0">
              <a:spcBef>
                <a:spcPts val="2400"/>
              </a:spcBef>
              <a:buNone/>
            </a:pPr>
            <a:r>
              <a:rPr lang="en-US" sz="2000" dirty="0"/>
              <a:t>Family, Home, College background:</a:t>
            </a:r>
          </a:p>
          <a:p>
            <a:pPr marL="0" indent="0">
              <a:spcBef>
                <a:spcPts val="600"/>
              </a:spcBef>
              <a:buNone/>
            </a:pPr>
            <a:r>
              <a:rPr lang="en-US" sz="2000" dirty="0"/>
              <a:t>	</a:t>
            </a:r>
            <a:r>
              <a:rPr lang="en-US" sz="2000" b="1" dirty="0"/>
              <a:t>Married with five children, relocated from Davenport, IA to Chicago area a couple years ago</a:t>
            </a:r>
          </a:p>
          <a:p>
            <a:pPr marL="0" indent="0">
              <a:spcBef>
                <a:spcPts val="600"/>
              </a:spcBef>
              <a:buNone/>
            </a:pPr>
            <a:r>
              <a:rPr lang="en-US" sz="2000" b="1" dirty="0"/>
              <a:t>	Undergraduate in CS and Masters in Business… teaching online/evening for many years</a:t>
            </a:r>
          </a:p>
          <a:p>
            <a:pPr marL="0" indent="0">
              <a:spcBef>
                <a:spcPts val="2400"/>
              </a:spcBef>
              <a:buNone/>
            </a:pPr>
            <a:r>
              <a:rPr lang="en-US" sz="2000" dirty="0"/>
              <a:t>Programming experience:</a:t>
            </a:r>
          </a:p>
          <a:p>
            <a:pPr marL="0" indent="0">
              <a:spcBef>
                <a:spcPts val="600"/>
              </a:spcBef>
              <a:buNone/>
            </a:pPr>
            <a:r>
              <a:rPr lang="en-US" sz="2000" dirty="0"/>
              <a:t>	</a:t>
            </a:r>
            <a:r>
              <a:rPr lang="en-US" sz="2000" b="1" dirty="0"/>
              <a:t>Decades in the industry as a developer, architect, project manager, division manager, 		and vice president of various software development organizations</a:t>
            </a:r>
          </a:p>
          <a:p>
            <a:pPr marL="0" indent="0">
              <a:spcBef>
                <a:spcPts val="1200"/>
              </a:spcBef>
              <a:buNone/>
            </a:pPr>
            <a:r>
              <a:rPr lang="en-US" sz="2000" b="1" dirty="0"/>
              <a:t>	Part of many teams that have delivered products to ten’s of millions of customers globally</a:t>
            </a:r>
          </a:p>
          <a:p>
            <a:pPr marL="0" indent="0">
              <a:spcBef>
                <a:spcPts val="600"/>
              </a:spcBef>
              <a:buNone/>
            </a:pPr>
            <a:r>
              <a:rPr lang="en-US" sz="2000" b="1" dirty="0"/>
              <a:t>	Parsons Technology, Intuit, The Learning Company,  Jasc Software, and John Deere</a:t>
            </a:r>
          </a:p>
          <a:p>
            <a:pPr marL="0" indent="0">
              <a:spcBef>
                <a:spcPts val="600"/>
              </a:spcBef>
              <a:buNone/>
            </a:pPr>
            <a:r>
              <a:rPr lang="en-US" sz="2000" b="1" dirty="0"/>
              <a:t>	… and most recently working on a startup product in the Architecture field with my oldest 	son</a:t>
            </a:r>
          </a:p>
        </p:txBody>
      </p:sp>
    </p:spTree>
    <p:extLst>
      <p:ext uri="{BB962C8B-B14F-4D97-AF65-F5344CB8AC3E}">
        <p14:creationId xmlns:p14="http://schemas.microsoft.com/office/powerpoint/2010/main" val="17903439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2EBAE23-C749-48AE-9358-5B0FEFDF8667}"/>
              </a:ext>
            </a:extLst>
          </p:cNvPr>
          <p:cNvPicPr>
            <a:picLocks noChangeAspect="1"/>
          </p:cNvPicPr>
          <p:nvPr/>
        </p:nvPicPr>
        <p:blipFill>
          <a:blip r:embed="rId2"/>
          <a:stretch>
            <a:fillRect/>
          </a:stretch>
        </p:blipFill>
        <p:spPr>
          <a:xfrm>
            <a:off x="177110" y="2008834"/>
            <a:ext cx="3105150" cy="2457450"/>
          </a:xfrm>
          <a:prstGeom prst="rect">
            <a:avLst/>
          </a:prstGeom>
        </p:spPr>
      </p:pic>
      <p:pic>
        <p:nvPicPr>
          <p:cNvPr id="5" name="Picture 4">
            <a:extLst>
              <a:ext uri="{FF2B5EF4-FFF2-40B4-BE49-F238E27FC236}">
                <a16:creationId xmlns:a16="http://schemas.microsoft.com/office/drawing/2014/main" id="{445508D6-FCB5-4859-B006-0CB0B87BC1CD}"/>
              </a:ext>
            </a:extLst>
          </p:cNvPr>
          <p:cNvPicPr>
            <a:picLocks noChangeAspect="1"/>
          </p:cNvPicPr>
          <p:nvPr/>
        </p:nvPicPr>
        <p:blipFill>
          <a:blip r:embed="rId3"/>
          <a:stretch>
            <a:fillRect/>
          </a:stretch>
        </p:blipFill>
        <p:spPr>
          <a:xfrm>
            <a:off x="1017638" y="341383"/>
            <a:ext cx="3349113" cy="1781443"/>
          </a:xfrm>
          <a:prstGeom prst="rect">
            <a:avLst/>
          </a:prstGeom>
        </p:spPr>
      </p:pic>
      <p:pic>
        <p:nvPicPr>
          <p:cNvPr id="4" name="Picture 3">
            <a:extLst>
              <a:ext uri="{FF2B5EF4-FFF2-40B4-BE49-F238E27FC236}">
                <a16:creationId xmlns:a16="http://schemas.microsoft.com/office/drawing/2014/main" id="{5B9357A3-D2F0-4205-8A4F-BA6608F315E8}"/>
              </a:ext>
            </a:extLst>
          </p:cNvPr>
          <p:cNvPicPr>
            <a:picLocks noChangeAspect="1"/>
          </p:cNvPicPr>
          <p:nvPr/>
        </p:nvPicPr>
        <p:blipFill>
          <a:blip r:embed="rId4"/>
          <a:stretch>
            <a:fillRect/>
          </a:stretch>
        </p:blipFill>
        <p:spPr>
          <a:xfrm>
            <a:off x="1554955" y="1119423"/>
            <a:ext cx="5743777" cy="1781443"/>
          </a:xfrm>
          <a:prstGeom prst="rect">
            <a:avLst/>
          </a:prstGeom>
        </p:spPr>
      </p:pic>
      <p:pic>
        <p:nvPicPr>
          <p:cNvPr id="6" name="Picture 5">
            <a:extLst>
              <a:ext uri="{FF2B5EF4-FFF2-40B4-BE49-F238E27FC236}">
                <a16:creationId xmlns:a16="http://schemas.microsoft.com/office/drawing/2014/main" id="{58A210C4-5416-48CE-889F-80437356FF40}"/>
              </a:ext>
            </a:extLst>
          </p:cNvPr>
          <p:cNvPicPr>
            <a:picLocks noChangeAspect="1"/>
          </p:cNvPicPr>
          <p:nvPr/>
        </p:nvPicPr>
        <p:blipFill>
          <a:blip r:embed="rId5"/>
          <a:stretch>
            <a:fillRect/>
          </a:stretch>
        </p:blipFill>
        <p:spPr>
          <a:xfrm>
            <a:off x="8645166" y="341383"/>
            <a:ext cx="2799886" cy="3889119"/>
          </a:xfrm>
          <a:prstGeom prst="rect">
            <a:avLst/>
          </a:prstGeom>
          <a:noFill/>
          <a:ln w="12700">
            <a:noFill/>
          </a:ln>
        </p:spPr>
      </p:pic>
      <p:pic>
        <p:nvPicPr>
          <p:cNvPr id="7" name="Picture 6">
            <a:extLst>
              <a:ext uri="{FF2B5EF4-FFF2-40B4-BE49-F238E27FC236}">
                <a16:creationId xmlns:a16="http://schemas.microsoft.com/office/drawing/2014/main" id="{53AB4372-FE60-4185-9F09-BDCA72D625DA}"/>
              </a:ext>
            </a:extLst>
          </p:cNvPr>
          <p:cNvPicPr>
            <a:picLocks noChangeAspect="1"/>
          </p:cNvPicPr>
          <p:nvPr/>
        </p:nvPicPr>
        <p:blipFill>
          <a:blip r:embed="rId6"/>
          <a:stretch>
            <a:fillRect/>
          </a:stretch>
        </p:blipFill>
        <p:spPr>
          <a:xfrm>
            <a:off x="9311369" y="3119327"/>
            <a:ext cx="2799886" cy="3076798"/>
          </a:xfrm>
          <a:prstGeom prst="rect">
            <a:avLst/>
          </a:prstGeom>
        </p:spPr>
      </p:pic>
      <p:pic>
        <p:nvPicPr>
          <p:cNvPr id="8" name="Picture 7">
            <a:extLst>
              <a:ext uri="{FF2B5EF4-FFF2-40B4-BE49-F238E27FC236}">
                <a16:creationId xmlns:a16="http://schemas.microsoft.com/office/drawing/2014/main" id="{C2C4508E-D280-47C4-B77C-9157F2981179}"/>
              </a:ext>
            </a:extLst>
          </p:cNvPr>
          <p:cNvPicPr>
            <a:picLocks noChangeAspect="1"/>
          </p:cNvPicPr>
          <p:nvPr/>
        </p:nvPicPr>
        <p:blipFill rotWithShape="1">
          <a:blip r:embed="rId7"/>
          <a:srcRect t="614"/>
          <a:stretch/>
        </p:blipFill>
        <p:spPr>
          <a:xfrm>
            <a:off x="5957803" y="3237559"/>
            <a:ext cx="2687363" cy="3279058"/>
          </a:xfrm>
          <a:prstGeom prst="rect">
            <a:avLst/>
          </a:prstGeom>
        </p:spPr>
      </p:pic>
      <p:pic>
        <p:nvPicPr>
          <p:cNvPr id="3" name="Picture 2">
            <a:extLst>
              <a:ext uri="{FF2B5EF4-FFF2-40B4-BE49-F238E27FC236}">
                <a16:creationId xmlns:a16="http://schemas.microsoft.com/office/drawing/2014/main" id="{BE95B872-D1D6-433D-A328-CBFBDD752BCD}"/>
              </a:ext>
            </a:extLst>
          </p:cNvPr>
          <p:cNvPicPr>
            <a:picLocks noChangeAspect="1"/>
          </p:cNvPicPr>
          <p:nvPr/>
        </p:nvPicPr>
        <p:blipFill>
          <a:blip r:embed="rId8"/>
          <a:stretch>
            <a:fillRect/>
          </a:stretch>
        </p:blipFill>
        <p:spPr>
          <a:xfrm>
            <a:off x="1416106" y="4109208"/>
            <a:ext cx="4152096" cy="2631239"/>
          </a:xfrm>
          <a:prstGeom prst="rect">
            <a:avLst/>
          </a:prstGeom>
          <a:ln w="19050">
            <a:solidFill>
              <a:schemeClr val="tx1"/>
            </a:solidFill>
          </a:ln>
        </p:spPr>
      </p:pic>
    </p:spTree>
    <p:extLst>
      <p:ext uri="{BB962C8B-B14F-4D97-AF65-F5344CB8AC3E}">
        <p14:creationId xmlns:p14="http://schemas.microsoft.com/office/powerpoint/2010/main" val="7806541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Welcome &amp;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199" y="1231898"/>
            <a:ext cx="10882745" cy="5030679"/>
          </a:xfrm>
        </p:spPr>
        <p:txBody>
          <a:bodyPr>
            <a:normAutofit fontScale="92500" lnSpcReduction="10000"/>
          </a:bodyPr>
          <a:lstStyle/>
          <a:p>
            <a:pPr marL="0" indent="0">
              <a:spcBef>
                <a:spcPts val="2400"/>
              </a:spcBef>
              <a:buNone/>
            </a:pPr>
            <a:r>
              <a:rPr lang="en-US" sz="2000" dirty="0"/>
              <a:t>Likely programming environment</a:t>
            </a:r>
          </a:p>
          <a:p>
            <a:pPr marL="0" indent="0">
              <a:spcBef>
                <a:spcPts val="600"/>
              </a:spcBef>
              <a:buNone/>
            </a:pPr>
            <a:r>
              <a:rPr lang="en-US" sz="2000" dirty="0"/>
              <a:t>	</a:t>
            </a:r>
            <a:r>
              <a:rPr lang="en-US" sz="2000" b="1" dirty="0"/>
              <a:t>Personal Laptop, Windows 10 (moving to MacOS), Chrome browser, and Visual Studio Code text 	editor… looks like I will be learning some Ubuntu Linux over the next few weeks</a:t>
            </a:r>
          </a:p>
          <a:p>
            <a:pPr marL="0" indent="0">
              <a:spcBef>
                <a:spcPts val="2400"/>
              </a:spcBef>
              <a:buNone/>
            </a:pPr>
            <a:r>
              <a:rPr lang="en-US" sz="2000" dirty="0"/>
              <a:t>Hobbies:</a:t>
            </a:r>
          </a:p>
          <a:p>
            <a:pPr marL="0" indent="0">
              <a:spcBef>
                <a:spcPts val="600"/>
              </a:spcBef>
              <a:buNone/>
            </a:pPr>
            <a:r>
              <a:rPr lang="en-US" sz="2000" dirty="0"/>
              <a:t>	</a:t>
            </a:r>
            <a:r>
              <a:rPr lang="en-US" sz="2000" b="1" dirty="0"/>
              <a:t>Wilderness Canoeing &amp; Camping (</a:t>
            </a:r>
            <a:r>
              <a:rPr lang="en-US" sz="2000" b="1" dirty="0" err="1"/>
              <a:t>Quetico</a:t>
            </a:r>
            <a:r>
              <a:rPr lang="en-US" sz="2000" b="1" dirty="0"/>
              <a:t>) and Triathlons</a:t>
            </a:r>
          </a:p>
          <a:p>
            <a:pPr marL="0" indent="0">
              <a:spcBef>
                <a:spcPts val="2400"/>
              </a:spcBef>
              <a:spcAft>
                <a:spcPts val="600"/>
              </a:spcAft>
              <a:buNone/>
            </a:pPr>
            <a:r>
              <a:rPr lang="en-US" sz="2000" dirty="0"/>
              <a:t>Top two or three things that you would like to get out of this class</a:t>
            </a:r>
          </a:p>
          <a:p>
            <a:pPr lvl="2">
              <a:spcBef>
                <a:spcPts val="0"/>
              </a:spcBef>
              <a:buFont typeface="Wingdings" panose="05000000000000000000" pitchFamily="2" charset="2"/>
              <a:buChar char="§"/>
            </a:pPr>
            <a:r>
              <a:rPr lang="en-US" b="1" dirty="0"/>
              <a:t>help each of you be successful in this class </a:t>
            </a:r>
          </a:p>
          <a:p>
            <a:pPr lvl="2">
              <a:spcBef>
                <a:spcPts val="0"/>
              </a:spcBef>
              <a:buFont typeface="Wingdings" panose="05000000000000000000" pitchFamily="2" charset="2"/>
              <a:buChar char="§"/>
            </a:pPr>
            <a:r>
              <a:rPr lang="en-US" b="1" dirty="0"/>
              <a:t>explore software development Architecture and Design processes and techniques together and motivate you to look deeper</a:t>
            </a:r>
          </a:p>
          <a:p>
            <a:pPr lvl="2">
              <a:spcBef>
                <a:spcPts val="0"/>
              </a:spcBef>
              <a:buFont typeface="Wingdings" panose="05000000000000000000" pitchFamily="2" charset="2"/>
              <a:buChar char="§"/>
            </a:pPr>
            <a:r>
              <a:rPr lang="en-US" b="1" dirty="0"/>
              <a:t>and for us to find a little enjoyment and fun along the way* </a:t>
            </a:r>
          </a:p>
          <a:p>
            <a:pPr lvl="2">
              <a:spcBef>
                <a:spcPts val="0"/>
              </a:spcBef>
              <a:buFont typeface="Wingdings" panose="05000000000000000000" pitchFamily="2" charset="2"/>
              <a:buChar char="§"/>
            </a:pPr>
            <a:r>
              <a:rPr lang="en-US" b="1" dirty="0"/>
              <a:t>… oh yes, and it would be wonderful if I could help you build something that made you proud during the semester</a:t>
            </a:r>
          </a:p>
          <a:p>
            <a:pPr marL="0" indent="0">
              <a:spcBef>
                <a:spcPts val="2400"/>
              </a:spcBef>
              <a:buNone/>
            </a:pPr>
            <a:r>
              <a:rPr lang="en-US" sz="2000" dirty="0"/>
              <a:t>Fun Fact:</a:t>
            </a:r>
          </a:p>
          <a:p>
            <a:pPr marL="0" indent="0">
              <a:spcBef>
                <a:spcPts val="600"/>
              </a:spcBef>
              <a:buNone/>
            </a:pPr>
            <a:r>
              <a:rPr lang="en-US" sz="2000" dirty="0"/>
              <a:t>	</a:t>
            </a:r>
            <a:r>
              <a:rPr lang="en-US" sz="2000" b="1" dirty="0"/>
              <a:t>At one point I had the very dubious “honor” or being the most traveled John Deere 	employee to India with 40+ trips over a 5-6 year period while setting up the 400+ person 		John Deere Technology Center – India application development organization.</a:t>
            </a:r>
          </a:p>
        </p:txBody>
      </p:sp>
    </p:spTree>
    <p:extLst>
      <p:ext uri="{BB962C8B-B14F-4D97-AF65-F5344CB8AC3E}">
        <p14:creationId xmlns:p14="http://schemas.microsoft.com/office/powerpoint/2010/main" val="11871723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Prework </a:t>
            </a:r>
          </a:p>
        </p:txBody>
      </p:sp>
    </p:spTree>
    <p:extLst>
      <p:ext uri="{BB962C8B-B14F-4D97-AF65-F5344CB8AC3E}">
        <p14:creationId xmlns:p14="http://schemas.microsoft.com/office/powerpoint/2010/main" val="20316010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Course Overview</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Software Engineering (cpsc-44000)</a:t>
            </a:r>
          </a:p>
          <a:p>
            <a:pPr marL="0" indent="0">
              <a:buNone/>
            </a:pPr>
            <a:r>
              <a:rPr lang="en-US" sz="2000" dirty="0"/>
              <a:t>Part of our Lewis University Computer Science program </a:t>
            </a:r>
            <a:r>
              <a:rPr lang="en-US" sz="2000" dirty="0">
                <a:hlinkClick r:id="rId3"/>
              </a:rPr>
              <a:t>[link]</a:t>
            </a:r>
            <a:endParaRPr lang="en-US" sz="2000" dirty="0"/>
          </a:p>
          <a:p>
            <a:pPr marL="0" indent="0">
              <a:buNone/>
            </a:pPr>
            <a:r>
              <a:rPr lang="en-US" sz="2000" dirty="0"/>
              <a:t>Computer Science (BS) </a:t>
            </a:r>
            <a:r>
              <a:rPr lang="en-US" sz="2000" dirty="0">
                <a:hlinkClick r:id="rId4"/>
              </a:rPr>
              <a:t>[link]</a:t>
            </a:r>
            <a:endParaRPr lang="en-US" sz="2000" dirty="0"/>
          </a:p>
          <a:p>
            <a:pPr marL="0" indent="0">
              <a:buNone/>
            </a:pPr>
            <a:endParaRPr lang="en-US" sz="2000" dirty="0"/>
          </a:p>
          <a:p>
            <a:pPr marL="0" indent="0">
              <a:buNone/>
            </a:pPr>
            <a:r>
              <a:rPr lang="en-US" sz="2000" dirty="0"/>
              <a:t>Your feedback is greatly appreciated</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4464745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a:t>Models</a:t>
            </a:r>
            <a:endParaRPr lang="en-US" sz="3600" dirty="0"/>
          </a:p>
        </p:txBody>
      </p:sp>
      <p:pic>
        <p:nvPicPr>
          <p:cNvPr id="1026" name="Picture 2" descr="Related image">
            <a:extLst>
              <a:ext uri="{FF2B5EF4-FFF2-40B4-BE49-F238E27FC236}">
                <a16:creationId xmlns:a16="http://schemas.microsoft.com/office/drawing/2014/main" id="{2E4672DE-A420-A446-BDBE-26563AA948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1468" y="1382251"/>
            <a:ext cx="9549064" cy="44990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10410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9" name="Content Placeholder 7" descr="GoldenTriangle2.pdf"/>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92667" y="963877"/>
            <a:ext cx="6092757" cy="4706654"/>
          </a:xfrm>
          <a:prstGeom prst="rect">
            <a:avLst/>
          </a:prstGeom>
        </p:spPr>
      </p:pic>
      <p:sp>
        <p:nvSpPr>
          <p:cNvPr id="5" name="Title 1">
            <a:extLst>
              <a:ext uri="{FF2B5EF4-FFF2-40B4-BE49-F238E27FC236}">
                <a16:creationId xmlns:a16="http://schemas.microsoft.com/office/drawing/2014/main" id="{EA6F46BC-AE3F-784F-9C93-17B4DFDD96D3}"/>
              </a:ext>
            </a:extLst>
          </p:cNvPr>
          <p:cNvSpPr txBox="1">
            <a:spLocks/>
          </p:cNvSpPr>
          <p:nvPr/>
        </p:nvSpPr>
        <p:spPr>
          <a:xfrm>
            <a:off x="473723" y="963877"/>
            <a:ext cx="3722573" cy="493024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dirty="0">
                <a:solidFill>
                  <a:schemeClr val="accent1"/>
                </a:solidFill>
              </a:rPr>
              <a:t>The </a:t>
            </a:r>
          </a:p>
          <a:p>
            <a:pPr algn="r"/>
            <a:r>
              <a:rPr lang="en-US" dirty="0">
                <a:solidFill>
                  <a:schemeClr val="accent1"/>
                </a:solidFill>
              </a:rPr>
              <a:t>Virtuous Triangle </a:t>
            </a:r>
          </a:p>
        </p:txBody>
      </p:sp>
      <p:sp>
        <p:nvSpPr>
          <p:cNvPr id="6" name="Rectangle 5">
            <a:extLst>
              <a:ext uri="{FF2B5EF4-FFF2-40B4-BE49-F238E27FC236}">
                <a16:creationId xmlns:a16="http://schemas.microsoft.com/office/drawing/2014/main" id="{1568F7F3-8165-8845-94F0-E7224098072E}"/>
              </a:ext>
            </a:extLst>
          </p:cNvPr>
          <p:cNvSpPr/>
          <p:nvPr/>
        </p:nvSpPr>
        <p:spPr>
          <a:xfrm>
            <a:off x="6315048" y="317546"/>
            <a:ext cx="3047993" cy="646331"/>
          </a:xfrm>
          <a:prstGeom prst="rect">
            <a:avLst/>
          </a:prstGeom>
        </p:spPr>
        <p:txBody>
          <a:bodyPr wrap="square">
            <a:spAutoFit/>
          </a:bodyPr>
          <a:lstStyle/>
          <a:p>
            <a:r>
              <a:rPr lang="en-US" u="sng" dirty="0"/>
              <a:t>Hosting Technology</a:t>
            </a:r>
            <a:r>
              <a:rPr lang="en-US" dirty="0"/>
              <a:t>: Cloud &amp; Software as a Service (SaaS)…</a:t>
            </a:r>
            <a:endParaRPr lang="en-US" b="1" dirty="0"/>
          </a:p>
        </p:txBody>
      </p:sp>
      <p:sp>
        <p:nvSpPr>
          <p:cNvPr id="7" name="Rectangle 6">
            <a:extLst>
              <a:ext uri="{FF2B5EF4-FFF2-40B4-BE49-F238E27FC236}">
                <a16:creationId xmlns:a16="http://schemas.microsoft.com/office/drawing/2014/main" id="{7BA0105A-E63C-C942-AC45-E7D5BF335CC9}"/>
              </a:ext>
            </a:extLst>
          </p:cNvPr>
          <p:cNvSpPr/>
          <p:nvPr/>
        </p:nvSpPr>
        <p:spPr>
          <a:xfrm rot="3044438">
            <a:off x="3511113" y="5237115"/>
            <a:ext cx="3151754" cy="1200329"/>
          </a:xfrm>
          <a:prstGeom prst="rect">
            <a:avLst/>
          </a:prstGeom>
        </p:spPr>
        <p:txBody>
          <a:bodyPr wrap="square">
            <a:spAutoFit/>
          </a:bodyPr>
          <a:lstStyle/>
          <a:p>
            <a:r>
              <a:rPr lang="en-US" u="sng" dirty="0"/>
              <a:t>Productivity Technology</a:t>
            </a:r>
            <a:r>
              <a:rPr lang="en-US" dirty="0"/>
              <a:t>: Configuration Management, Source Code Management, Automated Testing…</a:t>
            </a:r>
            <a:endParaRPr lang="en-US" b="1" dirty="0"/>
          </a:p>
        </p:txBody>
      </p:sp>
      <p:sp>
        <p:nvSpPr>
          <p:cNvPr id="8" name="Rectangle 7">
            <a:extLst>
              <a:ext uri="{FF2B5EF4-FFF2-40B4-BE49-F238E27FC236}">
                <a16:creationId xmlns:a16="http://schemas.microsoft.com/office/drawing/2014/main" id="{54DBCF59-8C97-6F47-BDBD-79ADF7A4DA67}"/>
              </a:ext>
            </a:extLst>
          </p:cNvPr>
          <p:cNvSpPr/>
          <p:nvPr/>
        </p:nvSpPr>
        <p:spPr>
          <a:xfrm rot="18320691">
            <a:off x="8942816" y="4664559"/>
            <a:ext cx="3780744" cy="923330"/>
          </a:xfrm>
          <a:prstGeom prst="rect">
            <a:avLst/>
          </a:prstGeom>
        </p:spPr>
        <p:txBody>
          <a:bodyPr wrap="square">
            <a:spAutoFit/>
          </a:bodyPr>
          <a:lstStyle/>
          <a:p>
            <a:r>
              <a:rPr lang="en-US" u="sng" dirty="0"/>
              <a:t>Process</a:t>
            </a:r>
            <a:r>
              <a:rPr lang="en-US" dirty="0"/>
              <a:t>: Agile, Requirements, Project Management, Prioritization, Portfolio Management, Metrics…</a:t>
            </a:r>
          </a:p>
        </p:txBody>
      </p:sp>
      <p:sp>
        <p:nvSpPr>
          <p:cNvPr id="9" name="Rectangle 8">
            <a:extLst>
              <a:ext uri="{FF2B5EF4-FFF2-40B4-BE49-F238E27FC236}">
                <a16:creationId xmlns:a16="http://schemas.microsoft.com/office/drawing/2014/main" id="{A4F62373-A087-8B48-993E-F58F53D066CF}"/>
              </a:ext>
            </a:extLst>
          </p:cNvPr>
          <p:cNvSpPr/>
          <p:nvPr/>
        </p:nvSpPr>
        <p:spPr>
          <a:xfrm>
            <a:off x="577031" y="516835"/>
            <a:ext cx="3047993" cy="923330"/>
          </a:xfrm>
          <a:prstGeom prst="rect">
            <a:avLst/>
          </a:prstGeom>
        </p:spPr>
        <p:txBody>
          <a:bodyPr wrap="square">
            <a:spAutoFit/>
          </a:bodyPr>
          <a:lstStyle/>
          <a:p>
            <a:r>
              <a:rPr lang="en-US" u="sng" dirty="0"/>
              <a:t>People</a:t>
            </a:r>
            <a:r>
              <a:rPr lang="en-US" dirty="0"/>
              <a:t>: Organizations,  Domain Knowledge, Customers, Business Process…</a:t>
            </a:r>
          </a:p>
        </p:txBody>
      </p:sp>
    </p:spTree>
    <p:extLst>
      <p:ext uri="{BB962C8B-B14F-4D97-AF65-F5344CB8AC3E}">
        <p14:creationId xmlns:p14="http://schemas.microsoft.com/office/powerpoint/2010/main" val="1761662479"/>
      </p:ext>
    </p:extLst>
  </p:cSld>
  <p:clrMapOvr>
    <a:masterClrMapping/>
  </p:clrMapOvr>
  <mc:AlternateContent xmlns:mc="http://schemas.openxmlformats.org/markup-compatibility/2006" xmlns:p14="http://schemas.microsoft.com/office/powerpoint/2010/main">
    <mc:Choice Requires="p14">
      <p:transition spd="slow" p14:dur="2000" advTm="190463"/>
    </mc:Choice>
    <mc:Fallback xmlns="">
      <p:transition spd="slow" advTm="19046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Syllabus</a:t>
            </a:r>
          </a:p>
        </p:txBody>
      </p:sp>
    </p:spTree>
    <p:extLst>
      <p:ext uri="{BB962C8B-B14F-4D97-AF65-F5344CB8AC3E}">
        <p14:creationId xmlns:p14="http://schemas.microsoft.com/office/powerpoint/2010/main" val="16215082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Course Format – Flipped &amp; Agile</a:t>
            </a:r>
          </a:p>
        </p:txBody>
      </p:sp>
    </p:spTree>
    <p:extLst>
      <p:ext uri="{BB962C8B-B14F-4D97-AF65-F5344CB8AC3E}">
        <p14:creationId xmlns:p14="http://schemas.microsoft.com/office/powerpoint/2010/main" val="25896120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normAutofit/>
          </a:bodyPr>
          <a:lstStyle/>
          <a:p>
            <a:r>
              <a:rPr lang="en-US" sz="3600" dirty="0"/>
              <a:t>Blended Learning &amp; Flipped Classroom</a:t>
            </a:r>
            <a:br>
              <a:rPr lang="en-US" sz="3600" dirty="0"/>
            </a:br>
            <a:r>
              <a:rPr lang="en-US" sz="2000" dirty="0"/>
              <a:t>form "Blended Learning &amp; Flipped Classroom" video</a:t>
            </a:r>
          </a:p>
        </p:txBody>
      </p:sp>
      <p:pic>
        <p:nvPicPr>
          <p:cNvPr id="6" name="Picture 5">
            <a:extLst>
              <a:ext uri="{FF2B5EF4-FFF2-40B4-BE49-F238E27FC236}">
                <a16:creationId xmlns:a16="http://schemas.microsoft.com/office/drawing/2014/main" id="{E119FF8B-CC54-8842-8FA3-F94BBC84D25F}"/>
              </a:ext>
            </a:extLst>
          </p:cNvPr>
          <p:cNvPicPr>
            <a:picLocks noChangeAspect="1"/>
          </p:cNvPicPr>
          <p:nvPr/>
        </p:nvPicPr>
        <p:blipFill rotWithShape="1">
          <a:blip r:embed="rId2"/>
          <a:srcRect l="1" t="1" r="-30" b="8006"/>
          <a:stretch/>
        </p:blipFill>
        <p:spPr>
          <a:xfrm>
            <a:off x="2124048" y="1964403"/>
            <a:ext cx="7398211" cy="3713725"/>
          </a:xfrm>
          <a:prstGeom prst="rect">
            <a:avLst/>
          </a:prstGeom>
        </p:spPr>
      </p:pic>
    </p:spTree>
    <p:extLst>
      <p:ext uri="{BB962C8B-B14F-4D97-AF65-F5344CB8AC3E}">
        <p14:creationId xmlns:p14="http://schemas.microsoft.com/office/powerpoint/2010/main" val="35632004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Software Engineering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Autofit/>
          </a:bodyPr>
          <a:lstStyle/>
          <a:p>
            <a:pPr marL="0" indent="0">
              <a:spcBef>
                <a:spcPts val="300"/>
              </a:spcBef>
              <a:buNone/>
            </a:pPr>
            <a:r>
              <a:rPr lang="en-US" sz="1800" dirty="0"/>
              <a:t>Agenda for Wednesday, January 15</a:t>
            </a:r>
            <a:r>
              <a:rPr lang="en-US" sz="1800" baseline="30000" dirty="0"/>
              <a:t>th</a:t>
            </a:r>
            <a:r>
              <a:rPr lang="en-US" sz="1800" dirty="0"/>
              <a:t> at 2pm CT</a:t>
            </a:r>
          </a:p>
          <a:p>
            <a:pPr marL="457200" indent="-457200">
              <a:spcBef>
                <a:spcPts val="300"/>
              </a:spcBef>
              <a:buFont typeface="+mj-lt"/>
              <a:buAutoNum type="arabicPeriod"/>
            </a:pPr>
            <a:r>
              <a:rPr lang="en-US" sz="1800" dirty="0"/>
              <a:t>Welcome!</a:t>
            </a:r>
          </a:p>
          <a:p>
            <a:pPr marL="457200" indent="-457200">
              <a:spcBef>
                <a:spcPts val="300"/>
              </a:spcBef>
              <a:buFont typeface="+mj-lt"/>
              <a:buAutoNum type="arabicPeriod"/>
            </a:pPr>
            <a:r>
              <a:rPr lang="en-US" sz="1800" dirty="0"/>
              <a:t>Friendly Conversation Topic</a:t>
            </a:r>
          </a:p>
          <a:p>
            <a:pPr marL="457200" indent="-457200">
              <a:spcBef>
                <a:spcPts val="300"/>
              </a:spcBef>
              <a:buFont typeface="+mj-lt"/>
              <a:buAutoNum type="arabicPeriod"/>
            </a:pPr>
            <a:r>
              <a:rPr lang="en-US" sz="1800" dirty="0"/>
              <a:t>Introductions*</a:t>
            </a:r>
          </a:p>
          <a:p>
            <a:pPr marL="457200" indent="-457200">
              <a:spcBef>
                <a:spcPts val="300"/>
              </a:spcBef>
              <a:buFont typeface="+mj-lt"/>
              <a:buAutoNum type="arabicPeriod"/>
            </a:pPr>
            <a:r>
              <a:rPr lang="en-US" sz="1800" dirty="0"/>
              <a:t>Prework</a:t>
            </a:r>
          </a:p>
          <a:p>
            <a:pPr marL="457200" indent="-457200">
              <a:spcBef>
                <a:spcPts val="300"/>
              </a:spcBef>
              <a:buFont typeface="+mj-lt"/>
              <a:buAutoNum type="arabicPeriod"/>
            </a:pPr>
            <a:r>
              <a:rPr lang="en-US" sz="1800" dirty="0"/>
              <a:t>Course Overview</a:t>
            </a:r>
          </a:p>
          <a:p>
            <a:pPr marL="457200" indent="-457200">
              <a:spcBef>
                <a:spcPts val="300"/>
              </a:spcBef>
              <a:buFont typeface="+mj-lt"/>
              <a:buAutoNum type="arabicPeriod"/>
            </a:pPr>
            <a:r>
              <a:rPr lang="en-US" sz="1800" dirty="0"/>
              <a:t>Course Format – Flipped &amp; Agile</a:t>
            </a:r>
          </a:p>
          <a:p>
            <a:pPr marL="457200" indent="-457200">
              <a:spcBef>
                <a:spcPts val="300"/>
              </a:spcBef>
              <a:buFont typeface="+mj-lt"/>
              <a:buAutoNum type="arabicPeriod"/>
            </a:pPr>
            <a:r>
              <a:rPr lang="en-US" sz="1800" dirty="0"/>
              <a:t>Syllabus</a:t>
            </a:r>
          </a:p>
          <a:p>
            <a:pPr marL="457200" indent="-457200">
              <a:spcBef>
                <a:spcPts val="300"/>
              </a:spcBef>
              <a:buFont typeface="+mj-lt"/>
              <a:buAutoNum type="arabicPeriod"/>
            </a:pPr>
            <a:r>
              <a:rPr lang="en-US" sz="1800" dirty="0"/>
              <a:t>Sprint Planning </a:t>
            </a:r>
          </a:p>
          <a:p>
            <a:pPr marL="457200" indent="-457200">
              <a:spcBef>
                <a:spcPts val="300"/>
              </a:spcBef>
              <a:buFont typeface="+mj-lt"/>
              <a:buAutoNum type="arabicPeriod"/>
            </a:pPr>
            <a:r>
              <a:rPr lang="en-US" sz="1800" dirty="0"/>
              <a:t>Assignment</a:t>
            </a:r>
          </a:p>
          <a:p>
            <a:pPr marL="457200" indent="-457200">
              <a:spcBef>
                <a:spcPts val="300"/>
              </a:spcBef>
              <a:buFont typeface="+mj-lt"/>
              <a:buAutoNum type="arabicPeriod"/>
            </a:pPr>
            <a:r>
              <a:rPr lang="en-US" sz="1800" dirty="0"/>
              <a:t>Lab</a:t>
            </a:r>
          </a:p>
          <a:p>
            <a:pPr marL="0" indent="0">
              <a:spcBef>
                <a:spcPts val="300"/>
              </a:spcBef>
              <a:buNone/>
            </a:pPr>
            <a:endParaRPr lang="en-US" sz="1800" dirty="0"/>
          </a:p>
          <a:p>
            <a:pPr marL="0" indent="0">
              <a:buNone/>
            </a:pPr>
            <a:r>
              <a:rPr lang="en-US" sz="1800" dirty="0"/>
              <a:t>Discussion &amp; Questions welcome at any time… please be present with no phones or email during our time together</a:t>
            </a:r>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17580555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normAutofit/>
          </a:bodyPr>
          <a:lstStyle/>
          <a:p>
            <a:r>
              <a:rPr lang="en-US" sz="3600" dirty="0"/>
              <a:t>Blended Learning &amp; Flipped Classroom</a:t>
            </a:r>
            <a:br>
              <a:rPr lang="en-US" sz="3600" dirty="0"/>
            </a:br>
            <a:r>
              <a:rPr lang="en-US" sz="2000" dirty="0"/>
              <a:t>form "Blended Learning &amp; Flipped Classroom" video</a:t>
            </a:r>
          </a:p>
        </p:txBody>
      </p:sp>
      <p:pic>
        <p:nvPicPr>
          <p:cNvPr id="3" name="Picture 2">
            <a:extLst>
              <a:ext uri="{FF2B5EF4-FFF2-40B4-BE49-F238E27FC236}">
                <a16:creationId xmlns:a16="http://schemas.microsoft.com/office/drawing/2014/main" id="{3D1B4FF0-F5C6-C94B-9877-A97AB4121A48}"/>
              </a:ext>
            </a:extLst>
          </p:cNvPr>
          <p:cNvPicPr>
            <a:picLocks noChangeAspect="1"/>
          </p:cNvPicPr>
          <p:nvPr/>
        </p:nvPicPr>
        <p:blipFill>
          <a:blip r:embed="rId2"/>
          <a:stretch>
            <a:fillRect/>
          </a:stretch>
        </p:blipFill>
        <p:spPr>
          <a:xfrm>
            <a:off x="1631291" y="1690688"/>
            <a:ext cx="8392696" cy="4581013"/>
          </a:xfrm>
          <a:prstGeom prst="rect">
            <a:avLst/>
          </a:prstGeom>
        </p:spPr>
      </p:pic>
    </p:spTree>
    <p:extLst>
      <p:ext uri="{BB962C8B-B14F-4D97-AF65-F5344CB8AC3E}">
        <p14:creationId xmlns:p14="http://schemas.microsoft.com/office/powerpoint/2010/main" val="33271956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Course Format – Agile</a:t>
            </a:r>
          </a:p>
        </p:txBody>
      </p:sp>
    </p:spTree>
    <p:extLst>
      <p:ext uri="{BB962C8B-B14F-4D97-AF65-F5344CB8AC3E}">
        <p14:creationId xmlns:p14="http://schemas.microsoft.com/office/powerpoint/2010/main" val="2884958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Agile Manifesto</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spcAft>
                <a:spcPts val="600"/>
              </a:spcAft>
              <a:buNone/>
            </a:pPr>
            <a:r>
              <a:rPr lang="en-US" sz="2000" dirty="0"/>
              <a:t>“We are uncovering better ways of developing software by doing it and helping others do it. Through this work we have come to value: </a:t>
            </a:r>
          </a:p>
          <a:p>
            <a:pPr lvl="1"/>
            <a:r>
              <a:rPr lang="en-US" sz="2000" dirty="0"/>
              <a:t>Individuals and interactions over processes and tools </a:t>
            </a:r>
          </a:p>
          <a:p>
            <a:pPr lvl="1"/>
            <a:r>
              <a:rPr lang="en-US" sz="2000" dirty="0"/>
              <a:t>Working software over comprehensive documentation </a:t>
            </a:r>
          </a:p>
          <a:p>
            <a:pPr lvl="1"/>
            <a:r>
              <a:rPr lang="en-US" sz="2000" dirty="0"/>
              <a:t>Customer collaboration over contract negotiation </a:t>
            </a:r>
          </a:p>
          <a:p>
            <a:pPr lvl="1"/>
            <a:r>
              <a:rPr lang="en-US" sz="2000" dirty="0"/>
              <a:t>Responding to change over following a plan </a:t>
            </a:r>
          </a:p>
          <a:p>
            <a:pPr marL="0" indent="0">
              <a:spcBef>
                <a:spcPts val="1800"/>
              </a:spcBef>
              <a:buNone/>
            </a:pPr>
            <a:r>
              <a:rPr lang="en-US" sz="2000" dirty="0"/>
              <a:t>That is, while there is value in the items on the right, we value the items on the left more.”</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5866161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Agile Manifesto</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Agile Team Commitments:</a:t>
            </a:r>
          </a:p>
          <a:p>
            <a:r>
              <a:rPr lang="en-US" sz="2000" dirty="0"/>
              <a:t>Everyone is a team member and is responsible for getting the work done (we don’t need titles and positions)</a:t>
            </a:r>
          </a:p>
          <a:p>
            <a:pPr marL="171450" indent="-171450"/>
            <a:r>
              <a:rPr lang="en-US" sz="2000" dirty="0"/>
              <a:t>We will actively and voluntarily play important roles on our team</a:t>
            </a:r>
          </a:p>
          <a:p>
            <a:pPr marL="171450" indent="-171450"/>
            <a:r>
              <a:rPr lang="en-US" sz="2000" dirty="0"/>
              <a:t>The rules (rituals) that we do have… we WILL follow</a:t>
            </a:r>
          </a:p>
          <a:p>
            <a:pPr marL="171450" indent="-171450"/>
            <a:r>
              <a:rPr lang="en-US" sz="2000" dirty="0"/>
              <a:t>We will create, demo, and release working software products</a:t>
            </a:r>
          </a:p>
          <a:p>
            <a:pPr marL="171450" indent="-171450"/>
            <a:r>
              <a:rPr lang="en-US" sz="2000" dirty="0"/>
              <a:t>We will utilize practical processes, tools, documentation, and planning</a:t>
            </a:r>
          </a:p>
          <a:p>
            <a:pPr marL="171450" indent="-171450"/>
            <a:r>
              <a:rPr lang="en-US" sz="2000" dirty="0"/>
              <a:t>When we make commitments, we will live up to those commitments… as a team (“No winners on a losing team, and no losers on a winning team”)</a:t>
            </a:r>
          </a:p>
          <a:p>
            <a:pPr marL="171450" indent="-171450"/>
            <a:r>
              <a:rPr lang="en-US" sz="2000" dirty="0"/>
              <a:t>We will be responsive and continuously improve (Retrospectives)</a:t>
            </a:r>
          </a:p>
          <a:p>
            <a:pPr marL="171450" indent="-171450"/>
            <a:r>
              <a:rPr lang="en-US" sz="2000" dirty="0"/>
              <a:t>We will be transparent with how WE work and share our information</a:t>
            </a:r>
          </a:p>
        </p:txBody>
      </p:sp>
    </p:spTree>
    <p:extLst>
      <p:ext uri="{BB962C8B-B14F-4D97-AF65-F5344CB8AC3E}">
        <p14:creationId xmlns:p14="http://schemas.microsoft.com/office/powerpoint/2010/main" val="8329979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8B5CA-B7E4-41A8-A034-C822BB8F7D63}"/>
              </a:ext>
            </a:extLst>
          </p:cNvPr>
          <p:cNvSpPr>
            <a:spLocks noGrp="1"/>
          </p:cNvSpPr>
          <p:nvPr>
            <p:ph type="title"/>
          </p:nvPr>
        </p:nvSpPr>
        <p:spPr>
          <a:xfrm>
            <a:off x="838200" y="365125"/>
            <a:ext cx="10515600" cy="1325563"/>
          </a:xfrm>
        </p:spPr>
        <p:txBody>
          <a:bodyPr/>
          <a:lstStyle/>
          <a:p>
            <a:r>
              <a:rPr lang="en-US" dirty="0"/>
              <a:t>Scrum Discussion</a:t>
            </a:r>
            <a:br>
              <a:rPr lang="en-US" dirty="0"/>
            </a:br>
            <a:r>
              <a:rPr lang="en-US" sz="3200" dirty="0"/>
              <a:t>from Introduction to Scrum - 7 Minutes YouTube video </a:t>
            </a:r>
            <a:r>
              <a:rPr lang="en-US" sz="3200" dirty="0">
                <a:hlinkClick r:id="rId3"/>
              </a:rPr>
              <a:t>[link]</a:t>
            </a:r>
            <a:endParaRPr lang="en-US" sz="3200" dirty="0"/>
          </a:p>
        </p:txBody>
      </p:sp>
      <p:pic>
        <p:nvPicPr>
          <p:cNvPr id="4" name="Picture 3">
            <a:extLst>
              <a:ext uri="{FF2B5EF4-FFF2-40B4-BE49-F238E27FC236}">
                <a16:creationId xmlns:a16="http://schemas.microsoft.com/office/drawing/2014/main" id="{443F4D2A-A464-486B-869D-13414E9D7409}"/>
              </a:ext>
            </a:extLst>
          </p:cNvPr>
          <p:cNvPicPr>
            <a:picLocks noChangeAspect="1"/>
          </p:cNvPicPr>
          <p:nvPr/>
        </p:nvPicPr>
        <p:blipFill rotWithShape="1">
          <a:blip r:embed="rId4"/>
          <a:srcRect t="5508"/>
          <a:stretch/>
        </p:blipFill>
        <p:spPr>
          <a:xfrm>
            <a:off x="1359293" y="1720095"/>
            <a:ext cx="9473413" cy="4772780"/>
          </a:xfrm>
          <a:prstGeom prst="rect">
            <a:avLst/>
          </a:prstGeom>
        </p:spPr>
      </p:pic>
    </p:spTree>
    <p:extLst>
      <p:ext uri="{BB962C8B-B14F-4D97-AF65-F5344CB8AC3E}">
        <p14:creationId xmlns:p14="http://schemas.microsoft.com/office/powerpoint/2010/main" val="41807174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Scrum Roles, Rituals, and Artifacts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lnSpcReduction="10000"/>
          </a:bodyPr>
          <a:lstStyle/>
          <a:p>
            <a:pPr marL="0" indent="0">
              <a:buNone/>
            </a:pPr>
            <a:r>
              <a:rPr lang="en-US" sz="2000" u="sng" dirty="0"/>
              <a:t>Three Roles:</a:t>
            </a:r>
          </a:p>
          <a:p>
            <a:pPr marL="457200" indent="-457200">
              <a:spcBef>
                <a:spcPts val="600"/>
              </a:spcBef>
              <a:buFont typeface="+mj-lt"/>
              <a:buAutoNum type="arabicPeriod"/>
            </a:pPr>
            <a:r>
              <a:rPr lang="en-US" sz="2000" dirty="0"/>
              <a:t>Product Owner</a:t>
            </a:r>
          </a:p>
          <a:p>
            <a:pPr marL="457200" indent="-457200">
              <a:spcBef>
                <a:spcPts val="600"/>
              </a:spcBef>
              <a:buFont typeface="+mj-lt"/>
              <a:buAutoNum type="arabicPeriod"/>
            </a:pPr>
            <a:r>
              <a:rPr lang="en-US" sz="2000" dirty="0"/>
              <a:t>Scrum Master</a:t>
            </a:r>
          </a:p>
          <a:p>
            <a:pPr marL="457200" indent="-457200">
              <a:spcBef>
                <a:spcPts val="600"/>
              </a:spcBef>
              <a:buFont typeface="+mj-lt"/>
              <a:buAutoNum type="arabicPeriod"/>
            </a:pPr>
            <a:r>
              <a:rPr lang="en-US" sz="2000" dirty="0"/>
              <a:t>Team Member</a:t>
            </a:r>
          </a:p>
          <a:p>
            <a:pPr marL="0" indent="0">
              <a:spcBef>
                <a:spcPts val="1800"/>
              </a:spcBef>
              <a:buNone/>
            </a:pPr>
            <a:r>
              <a:rPr lang="en-US" sz="2000" u="sng" dirty="0"/>
              <a:t>Three Rituals:</a:t>
            </a:r>
          </a:p>
          <a:p>
            <a:pPr marL="457200" indent="-457200">
              <a:spcBef>
                <a:spcPts val="600"/>
              </a:spcBef>
              <a:buFont typeface="+mj-lt"/>
              <a:buAutoNum type="arabicPeriod"/>
            </a:pPr>
            <a:r>
              <a:rPr lang="en-US" sz="2000" dirty="0"/>
              <a:t>Sprint Planning</a:t>
            </a:r>
          </a:p>
          <a:p>
            <a:pPr marL="457200" indent="-457200">
              <a:spcBef>
                <a:spcPts val="600"/>
              </a:spcBef>
              <a:buFont typeface="+mj-lt"/>
              <a:buAutoNum type="arabicPeriod"/>
            </a:pPr>
            <a:r>
              <a:rPr lang="en-US" sz="2000" dirty="0"/>
              <a:t>Daily Scrum</a:t>
            </a:r>
          </a:p>
          <a:p>
            <a:pPr marL="457200" indent="-457200">
              <a:spcBef>
                <a:spcPts val="600"/>
              </a:spcBef>
              <a:buFont typeface="+mj-lt"/>
              <a:buAutoNum type="arabicPeriod"/>
            </a:pPr>
            <a:r>
              <a:rPr lang="en-US" sz="2000" dirty="0"/>
              <a:t>Sprint Review or Retrospective</a:t>
            </a:r>
          </a:p>
          <a:p>
            <a:pPr marL="0" indent="0">
              <a:spcBef>
                <a:spcPts val="1800"/>
              </a:spcBef>
              <a:buNone/>
            </a:pPr>
            <a:r>
              <a:rPr lang="en-US" sz="2000" u="sng" dirty="0"/>
              <a:t>Three Artifacts:</a:t>
            </a:r>
          </a:p>
          <a:p>
            <a:pPr marL="457200" indent="-457200">
              <a:spcBef>
                <a:spcPts val="600"/>
              </a:spcBef>
              <a:buFont typeface="+mj-lt"/>
              <a:buAutoNum type="arabicPeriod"/>
            </a:pPr>
            <a:r>
              <a:rPr lang="en-US" sz="2000" dirty="0"/>
              <a:t>Product Backlog</a:t>
            </a:r>
          </a:p>
          <a:p>
            <a:pPr marL="457200" indent="-457200">
              <a:spcBef>
                <a:spcPts val="600"/>
              </a:spcBef>
              <a:buFont typeface="+mj-lt"/>
              <a:buAutoNum type="arabicPeriod"/>
            </a:pPr>
            <a:r>
              <a:rPr lang="en-US" sz="2000" dirty="0"/>
              <a:t>User Stories</a:t>
            </a:r>
          </a:p>
          <a:p>
            <a:pPr marL="457200" indent="-457200">
              <a:spcBef>
                <a:spcPts val="600"/>
              </a:spcBef>
              <a:buFont typeface="+mj-lt"/>
              <a:buAutoNum type="arabicPeriod"/>
            </a:pPr>
            <a:r>
              <a:rPr lang="en-US" sz="2000" dirty="0"/>
              <a:t>Burndown Chart</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298610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FD3EE-6698-4602-B4C0-718F014616A4}"/>
              </a:ext>
            </a:extLst>
          </p:cNvPr>
          <p:cNvSpPr>
            <a:spLocks noGrp="1"/>
          </p:cNvSpPr>
          <p:nvPr>
            <p:ph type="title"/>
          </p:nvPr>
        </p:nvSpPr>
        <p:spPr/>
        <p:txBody>
          <a:bodyPr/>
          <a:lstStyle/>
          <a:p>
            <a:r>
              <a:rPr lang="en-US" dirty="0"/>
              <a:t>Scrum Process &amp; Roles – Sprint Planning</a:t>
            </a:r>
          </a:p>
        </p:txBody>
      </p:sp>
      <p:pic>
        <p:nvPicPr>
          <p:cNvPr id="1026" name="Picture 2" descr="https://upload.wikimedia.org/wikipedia/commons/d/df/Scrum_Framework.png">
            <a:extLst>
              <a:ext uri="{FF2B5EF4-FFF2-40B4-BE49-F238E27FC236}">
                <a16:creationId xmlns:a16="http://schemas.microsoft.com/office/drawing/2014/main" id="{94D187A3-9AAC-4908-B843-2E262C28DB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1847" y="1341064"/>
            <a:ext cx="8138182" cy="4531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5034F42-102F-445B-BE40-5AF1FC99349D}"/>
              </a:ext>
            </a:extLst>
          </p:cNvPr>
          <p:cNvSpPr/>
          <p:nvPr/>
        </p:nvSpPr>
        <p:spPr>
          <a:xfrm>
            <a:off x="3916346" y="6123543"/>
            <a:ext cx="4749185" cy="369332"/>
          </a:xfrm>
          <a:prstGeom prst="rect">
            <a:avLst/>
          </a:prstGeom>
        </p:spPr>
        <p:txBody>
          <a:bodyPr wrap="none">
            <a:spAutoFit/>
          </a:bodyPr>
          <a:lstStyle/>
          <a:p>
            <a:r>
              <a:rPr lang="en-US" dirty="0"/>
              <a:t>By </a:t>
            </a:r>
            <a:r>
              <a:rPr lang="en-US" dirty="0" err="1">
                <a:hlinkClick r:id="rId3" tooltip="User:Dr ian mitchell (page does not exist)"/>
              </a:rPr>
              <a:t>Dr</a:t>
            </a:r>
            <a:r>
              <a:rPr lang="en-US" dirty="0">
                <a:hlinkClick r:id="rId3" tooltip="User:Dr ian mitchell (page does not exist)"/>
              </a:rPr>
              <a:t> </a:t>
            </a:r>
            <a:r>
              <a:rPr lang="en-US" dirty="0" err="1">
                <a:hlinkClick r:id="rId3" tooltip="User:Dr ian mitchell (page does not exist)"/>
              </a:rPr>
              <a:t>ian</a:t>
            </a:r>
            <a:r>
              <a:rPr lang="en-US" dirty="0">
                <a:hlinkClick r:id="rId3" tooltip="User:Dr ian mitchell (page does not exist)"/>
              </a:rPr>
              <a:t> </a:t>
            </a:r>
            <a:r>
              <a:rPr lang="en-US" dirty="0" err="1">
                <a:hlinkClick r:id="rId3" tooltip="User:Dr ian mitchell (page does not exist)"/>
              </a:rPr>
              <a:t>mitchell</a:t>
            </a:r>
            <a:r>
              <a:rPr lang="en-US" dirty="0"/>
              <a:t> - Own work, </a:t>
            </a:r>
            <a:r>
              <a:rPr lang="en-US" dirty="0">
                <a:hlinkClick r:id="rId4" tooltip="Creative Commons Attribution-Share Alike 4.0"/>
              </a:rPr>
              <a:t>CC BY-SA 4.0</a:t>
            </a:r>
            <a:r>
              <a:rPr lang="en-US" dirty="0"/>
              <a:t>, </a:t>
            </a:r>
            <a:r>
              <a:rPr lang="en-US" dirty="0">
                <a:hlinkClick r:id="rId5"/>
              </a:rPr>
              <a:t>Link</a:t>
            </a:r>
            <a:endParaRPr lang="en-US" dirty="0"/>
          </a:p>
        </p:txBody>
      </p:sp>
      <p:sp>
        <p:nvSpPr>
          <p:cNvPr id="13" name="Oval 12">
            <a:extLst>
              <a:ext uri="{FF2B5EF4-FFF2-40B4-BE49-F238E27FC236}">
                <a16:creationId xmlns:a16="http://schemas.microsoft.com/office/drawing/2014/main" id="{CB822028-AE62-4F61-8F14-297C0D4C1218}"/>
              </a:ext>
            </a:extLst>
          </p:cNvPr>
          <p:cNvSpPr/>
          <p:nvPr/>
        </p:nvSpPr>
        <p:spPr>
          <a:xfrm>
            <a:off x="3492082" y="4266588"/>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6893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Sprint Planning</a:t>
            </a:r>
          </a:p>
        </p:txBody>
      </p:sp>
    </p:spTree>
    <p:extLst>
      <p:ext uri="{BB962C8B-B14F-4D97-AF65-F5344CB8AC3E}">
        <p14:creationId xmlns:p14="http://schemas.microsoft.com/office/powerpoint/2010/main" val="30620091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spcBef>
                <a:spcPts val="1200"/>
              </a:spcBef>
              <a:buNone/>
            </a:pPr>
            <a:r>
              <a:rPr lang="en-US" dirty="0"/>
              <a:t>All sprint 1 / week 1 activities &amp; assignments are due Sunday night*</a:t>
            </a:r>
          </a:p>
          <a:p>
            <a:pPr marL="0" indent="0">
              <a:spcBef>
                <a:spcPts val="1200"/>
              </a:spcBef>
              <a:buNone/>
            </a:pPr>
            <a:r>
              <a:rPr lang="en-US" dirty="0"/>
              <a:t>Sprint 2 content and prework will be made available by Monday</a:t>
            </a:r>
          </a:p>
        </p:txBody>
      </p:sp>
    </p:spTree>
    <p:extLst>
      <p:ext uri="{BB962C8B-B14F-4D97-AF65-F5344CB8AC3E}">
        <p14:creationId xmlns:p14="http://schemas.microsoft.com/office/powerpoint/2010/main" val="39349923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4951" y="3025490"/>
            <a:ext cx="10013049" cy="807019"/>
          </a:xfrm>
        </p:spPr>
        <p:txBody>
          <a:bodyPr anchor="ctr">
            <a:noAutofit/>
          </a:bodyPr>
          <a:lstStyle/>
          <a:p>
            <a:r>
              <a:rPr lang="en-US" sz="4800" dirty="0"/>
              <a:t>Wrap-up and </a:t>
            </a:r>
            <a:br>
              <a:rPr lang="en-US" sz="4800" dirty="0"/>
            </a:br>
            <a:r>
              <a:rPr lang="en-US" sz="4800" dirty="0"/>
              <a:t>Final Questions/Comments</a:t>
            </a:r>
          </a:p>
        </p:txBody>
      </p:sp>
    </p:spTree>
    <p:extLst>
      <p:ext uri="{BB962C8B-B14F-4D97-AF65-F5344CB8AC3E}">
        <p14:creationId xmlns:p14="http://schemas.microsoft.com/office/powerpoint/2010/main" val="16504771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Welcome!</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231898"/>
            <a:ext cx="10718950" cy="5030679"/>
          </a:xfrm>
        </p:spPr>
        <p:txBody>
          <a:bodyPr>
            <a:normAutofit/>
          </a:bodyPr>
          <a:lstStyle/>
          <a:p>
            <a:pPr marL="0" indent="0">
              <a:spcBef>
                <a:spcPts val="1800"/>
              </a:spcBef>
              <a:buNone/>
            </a:pPr>
            <a:r>
              <a:rPr lang="en-US" sz="2000" dirty="0"/>
              <a:t>This is:</a:t>
            </a:r>
          </a:p>
          <a:p>
            <a:pPr marL="0" indent="0">
              <a:spcBef>
                <a:spcPts val="600"/>
              </a:spcBef>
              <a:buNone/>
            </a:pPr>
            <a:r>
              <a:rPr lang="en-US" sz="2000" dirty="0"/>
              <a:t>	Software Engineering (cpsc-44000)</a:t>
            </a:r>
          </a:p>
          <a:p>
            <a:pPr marL="0" indent="0">
              <a:spcBef>
                <a:spcPts val="600"/>
              </a:spcBef>
              <a:buNone/>
            </a:pPr>
            <a:r>
              <a:rPr lang="en-US" sz="2000" dirty="0"/>
              <a:t>	WF 2-4:30pm CT</a:t>
            </a:r>
          </a:p>
          <a:p>
            <a:pPr marL="0" indent="0">
              <a:spcBef>
                <a:spcPts val="600"/>
              </a:spcBef>
              <a:buNone/>
            </a:pPr>
            <a:r>
              <a:rPr lang="en-US" sz="2000" dirty="0"/>
              <a:t>	</a:t>
            </a:r>
          </a:p>
          <a:p>
            <a:pPr marL="0" indent="0">
              <a:spcBef>
                <a:spcPts val="2400"/>
              </a:spcBef>
              <a:buNone/>
            </a:pPr>
            <a:r>
              <a:rPr lang="en-US" sz="2000" dirty="0"/>
              <a:t>And I am:</a:t>
            </a:r>
          </a:p>
          <a:p>
            <a:pPr marL="0" indent="0">
              <a:spcBef>
                <a:spcPts val="600"/>
              </a:spcBef>
              <a:buNone/>
            </a:pPr>
            <a:r>
              <a:rPr lang="en-US" sz="2000" dirty="0"/>
              <a:t>	Eric Pogue</a:t>
            </a:r>
          </a:p>
          <a:p>
            <a:pPr marL="0" indent="0">
              <a:spcBef>
                <a:spcPts val="600"/>
              </a:spcBef>
              <a:buNone/>
            </a:pPr>
            <a:endParaRPr lang="en-US" sz="2000" dirty="0"/>
          </a:p>
          <a:p>
            <a:pPr marL="0" indent="0">
              <a:spcBef>
                <a:spcPts val="600"/>
              </a:spcBef>
              <a:buNone/>
            </a:pPr>
            <a:endParaRPr lang="en-US" sz="2000" dirty="0"/>
          </a:p>
          <a:p>
            <a:pPr marL="0" indent="0">
              <a:spcBef>
                <a:spcPts val="600"/>
              </a:spcBef>
              <a:buNone/>
            </a:pPr>
            <a:r>
              <a:rPr lang="en-US" sz="2000" dirty="0"/>
              <a:t>Welcome to those who:</a:t>
            </a:r>
          </a:p>
          <a:p>
            <a:pPr marL="457200" indent="-457200">
              <a:spcBef>
                <a:spcPts val="600"/>
              </a:spcBef>
              <a:buFont typeface="+mj-lt"/>
              <a:buAutoNum type="arabicPeriod"/>
            </a:pPr>
            <a:r>
              <a:rPr lang="en-US" sz="2000" dirty="0"/>
              <a:t>Were able to attend in person… Thank you!</a:t>
            </a:r>
          </a:p>
          <a:p>
            <a:pPr marL="457200" indent="-457200">
              <a:spcBef>
                <a:spcPts val="600"/>
              </a:spcBef>
              <a:buFont typeface="+mj-lt"/>
              <a:buAutoNum type="arabicPeriod"/>
            </a:pPr>
            <a:r>
              <a:rPr lang="en-US" sz="2000" dirty="0"/>
              <a:t>Remote participants… Welcome!</a:t>
            </a:r>
          </a:p>
          <a:p>
            <a:pPr marL="457200" indent="-457200">
              <a:spcBef>
                <a:spcPts val="600"/>
              </a:spcBef>
              <a:buFont typeface="+mj-lt"/>
              <a:buAutoNum type="arabicPeriod"/>
            </a:pPr>
            <a:r>
              <a:rPr lang="en-US" sz="2000" dirty="0"/>
              <a:t>Will be watching the session recording later </a:t>
            </a:r>
          </a:p>
          <a:p>
            <a:pPr marL="0" indent="0">
              <a:spcBef>
                <a:spcPts val="600"/>
              </a:spcBef>
              <a:buNone/>
            </a:pPr>
            <a:endParaRPr lang="en-US" sz="2000" b="1" dirty="0"/>
          </a:p>
          <a:p>
            <a:pPr marL="0" indent="0">
              <a:spcBef>
                <a:spcPts val="600"/>
              </a:spcBef>
              <a:buNone/>
            </a:pPr>
            <a:endParaRPr lang="en-US" sz="2000" b="1" dirty="0"/>
          </a:p>
          <a:p>
            <a:pPr marL="0" indent="0">
              <a:spcBef>
                <a:spcPts val="600"/>
              </a:spcBef>
              <a:buNone/>
            </a:pPr>
            <a:endParaRPr lang="en-US" sz="2000" dirty="0"/>
          </a:p>
        </p:txBody>
      </p:sp>
    </p:spTree>
    <p:extLst>
      <p:ext uri="{BB962C8B-B14F-4D97-AF65-F5344CB8AC3E}">
        <p14:creationId xmlns:p14="http://schemas.microsoft.com/office/powerpoint/2010/main" val="24194172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Break &amp; End of First Recording</a:t>
            </a:r>
          </a:p>
        </p:txBody>
      </p:sp>
    </p:spTree>
    <p:extLst>
      <p:ext uri="{BB962C8B-B14F-4D97-AF65-F5344CB8AC3E}">
        <p14:creationId xmlns:p14="http://schemas.microsoft.com/office/powerpoint/2010/main" val="30730307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Group:</a:t>
            </a:r>
          </a:p>
          <a:p>
            <a:pPr marL="457200" indent="-457200">
              <a:buFont typeface="+mj-lt"/>
              <a:buAutoNum type="arabicPeriod"/>
            </a:pPr>
            <a:r>
              <a:rPr lang="en-US" sz="2000" dirty="0"/>
              <a:t>Optionally Complete DB*</a:t>
            </a:r>
          </a:p>
          <a:p>
            <a:pPr marL="457200" indent="-457200">
              <a:buFont typeface="+mj-lt"/>
              <a:buAutoNum type="arabicPeriod"/>
            </a:pPr>
            <a:r>
              <a:rPr lang="en-US" sz="2000" dirty="0"/>
              <a:t>Optionally Complete DB1 </a:t>
            </a:r>
          </a:p>
          <a:p>
            <a:pPr marL="457200" indent="-457200">
              <a:buFont typeface="+mj-lt"/>
              <a:buAutoNum type="arabicPeriod"/>
            </a:pPr>
            <a:r>
              <a:rPr lang="en-US" sz="2000" dirty="0"/>
              <a:t>Review &amp; Discuss Architecture and Tool Choices</a:t>
            </a:r>
          </a:p>
          <a:p>
            <a:pPr marL="457200" indent="-457200">
              <a:buFont typeface="+mj-lt"/>
              <a:buAutoNum type="arabicPeriod"/>
            </a:pPr>
            <a:r>
              <a:rPr lang="en-US" sz="2000" dirty="0"/>
              <a:t>Review Cloud Hosting Choices</a:t>
            </a:r>
          </a:p>
          <a:p>
            <a:pPr marL="457200" indent="-457200">
              <a:buFont typeface="+mj-lt"/>
              <a:buAutoNum type="arabicPeriod"/>
            </a:pPr>
            <a:r>
              <a:rPr lang="en-US" sz="2000" dirty="0"/>
              <a:t>Demonstrate how to access course material with Git &amp; GitHub</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1674675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DB*: Instructions</a:t>
            </a:r>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Group:</a:t>
            </a:r>
          </a:p>
          <a:p>
            <a:pPr marL="457200" indent="-457200">
              <a:buFont typeface="+mj-lt"/>
              <a:buAutoNum type="arabicPeriod"/>
            </a:pPr>
            <a:r>
              <a:rPr lang="en-US" sz="2000" dirty="0"/>
              <a:t>Start Recording</a:t>
            </a:r>
          </a:p>
          <a:p>
            <a:pPr marL="457200" indent="-457200">
              <a:buFont typeface="+mj-lt"/>
              <a:buAutoNum type="arabicPeriod"/>
            </a:pPr>
            <a:r>
              <a:rPr lang="en-US" sz="2000" dirty="0"/>
              <a:t>Review DB*</a:t>
            </a:r>
          </a:p>
          <a:p>
            <a:pPr marL="457200" indent="-457200">
              <a:buFont typeface="+mj-lt"/>
              <a:buAutoNum type="arabicPeriod"/>
            </a:pPr>
            <a:r>
              <a:rPr lang="en-US" sz="2000" dirty="0"/>
              <a:t>Provide your perspective </a:t>
            </a:r>
          </a:p>
          <a:p>
            <a:pPr marL="457200" indent="-457200">
              <a:buFont typeface="+mj-lt"/>
              <a:buAutoNum type="arabicPeriod"/>
            </a:pPr>
            <a:r>
              <a:rPr lang="en-US" sz="2000" dirty="0"/>
              <a:t>Actively participate in ongoing discussion</a:t>
            </a:r>
          </a:p>
          <a:p>
            <a:pPr marL="457200" indent="-457200">
              <a:buFont typeface="+mj-lt"/>
              <a:buAutoNum type="arabicPeriod"/>
            </a:pPr>
            <a:r>
              <a:rPr lang="en-US" sz="2000" dirty="0"/>
              <a:t>Past the link to the DB* video in the DB* response area and receive full credit</a:t>
            </a:r>
          </a:p>
          <a:p>
            <a:pPr marL="457200" indent="-457200">
              <a:buFont typeface="+mj-lt"/>
              <a:buAutoNum type="arabicPeriod"/>
            </a:pPr>
            <a:endParaRPr lang="en-US" sz="2000" dirty="0"/>
          </a:p>
          <a:p>
            <a:pPr marL="457200" indent="-457200">
              <a:buFont typeface="+mj-lt"/>
              <a:buAutoNum type="arabicPeriod"/>
            </a:pPr>
            <a:endParaRPr lang="en-US" sz="2000" dirty="0"/>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0946943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DB1: Software Lifecycle Models</a:t>
            </a:r>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Group:</a:t>
            </a:r>
          </a:p>
          <a:p>
            <a:pPr marL="457200" indent="-457200">
              <a:buFont typeface="+mj-lt"/>
              <a:buAutoNum type="arabicPeriod"/>
            </a:pPr>
            <a:r>
              <a:rPr lang="en-US" sz="2000" dirty="0"/>
              <a:t>Start Recording</a:t>
            </a:r>
          </a:p>
          <a:p>
            <a:pPr marL="457200" indent="-457200">
              <a:buFont typeface="+mj-lt"/>
              <a:buAutoNum type="arabicPeriod"/>
            </a:pPr>
            <a:r>
              <a:rPr lang="en-US" sz="2000" dirty="0"/>
              <a:t>Review DB*</a:t>
            </a:r>
          </a:p>
          <a:p>
            <a:pPr marL="457200" indent="-457200">
              <a:buFont typeface="+mj-lt"/>
              <a:buAutoNum type="arabicPeriod"/>
            </a:pPr>
            <a:r>
              <a:rPr lang="en-US" sz="2000" dirty="0"/>
              <a:t>Provide your perspective </a:t>
            </a:r>
          </a:p>
          <a:p>
            <a:pPr marL="457200" indent="-457200">
              <a:buFont typeface="+mj-lt"/>
              <a:buAutoNum type="arabicPeriod"/>
            </a:pPr>
            <a:r>
              <a:rPr lang="en-US" sz="2000" dirty="0"/>
              <a:t>Actively participate in ongoing discussion</a:t>
            </a:r>
          </a:p>
          <a:p>
            <a:pPr marL="457200" indent="-457200">
              <a:buFont typeface="+mj-lt"/>
              <a:buAutoNum type="arabicPeriod"/>
            </a:pPr>
            <a:r>
              <a:rPr lang="en-US" sz="2000" dirty="0"/>
              <a:t>Past the link to the DB* video in the DB* response area and receive full credit</a:t>
            </a:r>
          </a:p>
          <a:p>
            <a:pPr marL="457200" indent="-457200">
              <a:buFont typeface="+mj-lt"/>
              <a:buAutoNum type="arabicPeriod"/>
            </a:pPr>
            <a:endParaRPr lang="en-US" sz="2000" dirty="0"/>
          </a:p>
          <a:p>
            <a:pPr marL="457200" indent="-457200">
              <a:buFont typeface="+mj-lt"/>
              <a:buAutoNum type="arabicPeriod"/>
            </a:pPr>
            <a:endParaRPr lang="en-US" sz="2000" dirty="0"/>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9760293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itle 1"/>
          <p:cNvSpPr>
            <a:spLocks noGrp="1"/>
          </p:cNvSpPr>
          <p:nvPr>
            <p:ph type="title"/>
          </p:nvPr>
        </p:nvSpPr>
        <p:spPr/>
        <p:txBody>
          <a:bodyPr/>
          <a:lstStyle/>
          <a:p>
            <a:r>
              <a:rPr lang="en-US" altLang="en-US" dirty="0">
                <a:ea typeface="ＭＳ Ｐゴシック" charset="-128"/>
              </a:rPr>
              <a:t>Architecture and Tool Choices </a:t>
            </a:r>
          </a:p>
        </p:txBody>
      </p:sp>
      <p:sp>
        <p:nvSpPr>
          <p:cNvPr id="3" name="TextBox 2">
            <a:extLst>
              <a:ext uri="{FF2B5EF4-FFF2-40B4-BE49-F238E27FC236}">
                <a16:creationId xmlns:a16="http://schemas.microsoft.com/office/drawing/2014/main" id="{000CEE4D-3197-6746-BFB2-B2AA0218B27C}"/>
              </a:ext>
            </a:extLst>
          </p:cNvPr>
          <p:cNvSpPr txBox="1"/>
          <p:nvPr/>
        </p:nvSpPr>
        <p:spPr>
          <a:xfrm>
            <a:off x="1097277" y="1845735"/>
            <a:ext cx="10115205" cy="2569934"/>
          </a:xfrm>
          <a:prstGeom prst="rect">
            <a:avLst/>
          </a:prstGeom>
          <a:noFill/>
        </p:spPr>
        <p:txBody>
          <a:bodyPr wrap="square" rtlCol="0">
            <a:spAutoFit/>
          </a:bodyPr>
          <a:lstStyle/>
          <a:p>
            <a:pPr>
              <a:spcBef>
                <a:spcPts val="600"/>
              </a:spcBef>
            </a:pPr>
            <a:r>
              <a:rPr lang="en-US" sz="1800" dirty="0"/>
              <a:t>There are many very good Language / Framework / Hosting options available including: </a:t>
            </a:r>
          </a:p>
          <a:p>
            <a:pPr marL="285750" indent="-285750">
              <a:spcBef>
                <a:spcPts val="600"/>
              </a:spcBef>
              <a:buFont typeface="Wingdings" pitchFamily="2" charset="2"/>
              <a:buChar char="§"/>
            </a:pPr>
            <a:r>
              <a:rPr lang="en-US" sz="1800" dirty="0"/>
              <a:t>Ruby / Rails / Rack</a:t>
            </a:r>
          </a:p>
          <a:p>
            <a:pPr marL="285750" indent="-285750">
              <a:spcBef>
                <a:spcPts val="600"/>
              </a:spcBef>
              <a:buFont typeface="Wingdings" pitchFamily="2" charset="2"/>
              <a:buChar char="§"/>
            </a:pPr>
            <a:r>
              <a:rPr lang="en-US" sz="1800" dirty="0"/>
              <a:t>JavaScript / </a:t>
            </a:r>
            <a:r>
              <a:rPr lang="en-US" sz="1800" u="sng" dirty="0"/>
              <a:t>Express</a:t>
            </a:r>
            <a:r>
              <a:rPr lang="en-US" sz="1800" dirty="0"/>
              <a:t> / Node.js</a:t>
            </a:r>
          </a:p>
          <a:p>
            <a:pPr marL="285750" indent="-285750">
              <a:spcBef>
                <a:spcPts val="600"/>
              </a:spcBef>
              <a:buFont typeface="Wingdings" pitchFamily="2" charset="2"/>
              <a:buChar char="§"/>
            </a:pPr>
            <a:r>
              <a:rPr lang="en-US" sz="1800" dirty="0"/>
              <a:t>Java / </a:t>
            </a:r>
            <a:r>
              <a:rPr lang="en-US" sz="1800" u="sng" dirty="0"/>
              <a:t>Spring</a:t>
            </a:r>
            <a:r>
              <a:rPr lang="en-US" sz="1800" dirty="0"/>
              <a:t> / </a:t>
            </a:r>
            <a:r>
              <a:rPr lang="en-US" sz="1800" u="sng" dirty="0"/>
              <a:t>Tomcat</a:t>
            </a:r>
          </a:p>
          <a:p>
            <a:pPr marL="285750" indent="-285750">
              <a:spcBef>
                <a:spcPts val="600"/>
              </a:spcBef>
              <a:buFont typeface="Wingdings" pitchFamily="2" charset="2"/>
              <a:buChar char="§"/>
            </a:pPr>
            <a:r>
              <a:rPr lang="en-US" sz="1800" dirty="0"/>
              <a:t>.NET / </a:t>
            </a:r>
            <a:r>
              <a:rPr lang="en-US" sz="1800" u="sng" dirty="0"/>
              <a:t>ASP.NET</a:t>
            </a:r>
            <a:r>
              <a:rPr lang="en-US" sz="1800" dirty="0"/>
              <a:t> / </a:t>
            </a:r>
            <a:r>
              <a:rPr lang="en-US" sz="1800" u="sng" dirty="0"/>
              <a:t>IIS (Internet Information Services)</a:t>
            </a:r>
          </a:p>
          <a:p>
            <a:pPr>
              <a:spcBef>
                <a:spcPts val="1800"/>
              </a:spcBef>
            </a:pPr>
            <a:r>
              <a:rPr lang="en-US" sz="1800" dirty="0"/>
              <a:t>We will be focusing on the </a:t>
            </a:r>
            <a:r>
              <a:rPr lang="en-US" sz="1800" b="1" u="sng" dirty="0"/>
              <a:t>JavaScript / Express / Node.js </a:t>
            </a:r>
            <a:r>
              <a:rPr lang="en-US" sz="1800" dirty="0"/>
              <a:t>combination with the possible addition of </a:t>
            </a:r>
            <a:r>
              <a:rPr lang="en-US" sz="1800" b="1" u="sng" dirty="0"/>
              <a:t>Bootstrap</a:t>
            </a:r>
            <a:r>
              <a:rPr lang="en-US" sz="1800" dirty="0"/>
              <a:t> and </a:t>
            </a:r>
            <a:r>
              <a:rPr lang="en-US" sz="1800" b="1" u="sng" dirty="0"/>
              <a:t>TypeScript</a:t>
            </a:r>
            <a:r>
              <a:rPr lang="en-US" sz="1800" dirty="0"/>
              <a:t>.</a:t>
            </a:r>
          </a:p>
        </p:txBody>
      </p:sp>
    </p:spTree>
    <p:extLst>
      <p:ext uri="{BB962C8B-B14F-4D97-AF65-F5344CB8AC3E}">
        <p14:creationId xmlns:p14="http://schemas.microsoft.com/office/powerpoint/2010/main" val="4288225181"/>
      </p:ext>
    </p:extLst>
  </p:cSld>
  <p:clrMapOvr>
    <a:masterClrMapping/>
  </p:clrMapOvr>
  <mc:AlternateContent xmlns:mc="http://schemas.openxmlformats.org/markup-compatibility/2006" xmlns:p14="http://schemas.microsoft.com/office/powerpoint/2010/main">
    <mc:Choice Requires="p14">
      <p:transition spd="slow" p14:dur="2000" advTm="281378"/>
    </mc:Choice>
    <mc:Fallback xmlns="">
      <p:transition spd="slow" advTm="281378"/>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itle 1"/>
          <p:cNvSpPr>
            <a:spLocks noGrp="1"/>
          </p:cNvSpPr>
          <p:nvPr>
            <p:ph type="title"/>
          </p:nvPr>
        </p:nvSpPr>
        <p:spPr/>
        <p:txBody>
          <a:bodyPr/>
          <a:lstStyle/>
          <a:p>
            <a:r>
              <a:rPr lang="en-US" altLang="en-US" dirty="0">
                <a:ea typeface="ＭＳ Ｐゴシック" charset="-128"/>
              </a:rPr>
              <a:t>Cloud Hosting Choices </a:t>
            </a:r>
          </a:p>
        </p:txBody>
      </p:sp>
      <p:sp>
        <p:nvSpPr>
          <p:cNvPr id="3" name="TextBox 2">
            <a:extLst>
              <a:ext uri="{FF2B5EF4-FFF2-40B4-BE49-F238E27FC236}">
                <a16:creationId xmlns:a16="http://schemas.microsoft.com/office/drawing/2014/main" id="{000CEE4D-3197-6746-BFB2-B2AA0218B27C}"/>
              </a:ext>
            </a:extLst>
          </p:cNvPr>
          <p:cNvSpPr txBox="1"/>
          <p:nvPr/>
        </p:nvSpPr>
        <p:spPr>
          <a:xfrm>
            <a:off x="1097277" y="1845735"/>
            <a:ext cx="10115205" cy="2646878"/>
          </a:xfrm>
          <a:prstGeom prst="rect">
            <a:avLst/>
          </a:prstGeom>
          <a:noFill/>
        </p:spPr>
        <p:txBody>
          <a:bodyPr wrap="square" rtlCol="0">
            <a:spAutoFit/>
          </a:bodyPr>
          <a:lstStyle/>
          <a:p>
            <a:pPr>
              <a:spcBef>
                <a:spcPts val="600"/>
              </a:spcBef>
            </a:pPr>
            <a:r>
              <a:rPr lang="en-US" sz="1800" dirty="0"/>
              <a:t>There are also many very good cloud hosting services available including: </a:t>
            </a:r>
          </a:p>
          <a:p>
            <a:pPr marL="285750" indent="-285750">
              <a:spcBef>
                <a:spcPts val="600"/>
              </a:spcBef>
              <a:buFont typeface="Wingdings" pitchFamily="2" charset="2"/>
              <a:buChar char="§"/>
            </a:pPr>
            <a:r>
              <a:rPr lang="en-US" sz="1800" dirty="0"/>
              <a:t>Amazon AWS</a:t>
            </a:r>
          </a:p>
          <a:p>
            <a:pPr marL="285750" indent="-285750">
              <a:spcBef>
                <a:spcPts val="600"/>
              </a:spcBef>
              <a:buFont typeface="Wingdings" pitchFamily="2" charset="2"/>
              <a:buChar char="§"/>
            </a:pPr>
            <a:r>
              <a:rPr lang="en-US" sz="1800" dirty="0"/>
              <a:t>Microsoft Azure</a:t>
            </a:r>
          </a:p>
          <a:p>
            <a:pPr marL="285750" indent="-285750">
              <a:spcBef>
                <a:spcPts val="600"/>
              </a:spcBef>
              <a:buFont typeface="Wingdings" pitchFamily="2" charset="2"/>
              <a:buChar char="§"/>
            </a:pPr>
            <a:r>
              <a:rPr lang="en-US" sz="1800" dirty="0"/>
              <a:t>Google App Engine</a:t>
            </a:r>
          </a:p>
          <a:p>
            <a:pPr marL="285750" indent="-285750">
              <a:spcBef>
                <a:spcPts val="600"/>
              </a:spcBef>
              <a:buFont typeface="Wingdings" pitchFamily="2" charset="2"/>
              <a:buChar char="§"/>
            </a:pPr>
            <a:r>
              <a:rPr lang="en-US" sz="1800" dirty="0"/>
              <a:t>cloud9</a:t>
            </a:r>
          </a:p>
          <a:p>
            <a:pPr marL="285750" indent="-285750">
              <a:spcBef>
                <a:spcPts val="600"/>
              </a:spcBef>
              <a:buFont typeface="Wingdings" pitchFamily="2" charset="2"/>
              <a:buChar char="§"/>
            </a:pPr>
            <a:r>
              <a:rPr lang="en-US" sz="1800" dirty="0"/>
              <a:t>GoDaddy</a:t>
            </a:r>
          </a:p>
          <a:p>
            <a:pPr>
              <a:spcBef>
                <a:spcPts val="1800"/>
              </a:spcBef>
            </a:pPr>
            <a:r>
              <a:rPr lang="en-US" sz="1800" dirty="0"/>
              <a:t>We will be focusing on the </a:t>
            </a:r>
            <a:r>
              <a:rPr lang="en-US" sz="1800" b="1" u="sng" dirty="0"/>
              <a:t>Microsoft Azure</a:t>
            </a:r>
            <a:r>
              <a:rPr lang="en-US" sz="1800" dirty="0"/>
              <a:t>.</a:t>
            </a:r>
          </a:p>
        </p:txBody>
      </p:sp>
    </p:spTree>
    <p:extLst>
      <p:ext uri="{BB962C8B-B14F-4D97-AF65-F5344CB8AC3E}">
        <p14:creationId xmlns:p14="http://schemas.microsoft.com/office/powerpoint/2010/main" val="20283004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 &amp; Recordings</a:t>
            </a:r>
          </a:p>
        </p:txBody>
      </p:sp>
    </p:spTree>
    <p:extLst>
      <p:ext uri="{BB962C8B-B14F-4D97-AF65-F5344CB8AC3E}">
        <p14:creationId xmlns:p14="http://schemas.microsoft.com/office/powerpoint/2010/main" val="11308186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Welcome Announcement </a:t>
            </a:r>
          </a:p>
        </p:txBody>
      </p:sp>
    </p:spTree>
    <p:extLst>
      <p:ext uri="{BB962C8B-B14F-4D97-AF65-F5344CB8AC3E}">
        <p14:creationId xmlns:p14="http://schemas.microsoft.com/office/powerpoint/2010/main" val="38980481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Friendly Conversation Topic</a:t>
            </a:r>
          </a:p>
        </p:txBody>
      </p:sp>
    </p:spTree>
    <p:extLst>
      <p:ext uri="{BB962C8B-B14F-4D97-AF65-F5344CB8AC3E}">
        <p14:creationId xmlns:p14="http://schemas.microsoft.com/office/powerpoint/2010/main" val="14000640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6820075" y="833369"/>
            <a:ext cx="5476002" cy="1463781"/>
          </a:xfrm>
          <a:noFill/>
        </p:spPr>
        <p:txBody>
          <a:bodyPr vert="horz" lIns="91440" tIns="45720" rIns="91440" bIns="45720" rtlCol="0" anchor="b">
            <a:noAutofit/>
          </a:bodyPr>
          <a:lstStyle/>
          <a:p>
            <a:r>
              <a:rPr lang="en-US" sz="4800" dirty="0"/>
              <a:t>Today’s Friendly Conversation topic</a:t>
            </a:r>
          </a:p>
        </p:txBody>
      </p:sp>
      <p:pic>
        <p:nvPicPr>
          <p:cNvPr id="6" name="Picture 5">
            <a:extLst>
              <a:ext uri="{FF2B5EF4-FFF2-40B4-BE49-F238E27FC236}">
                <a16:creationId xmlns:a16="http://schemas.microsoft.com/office/drawing/2014/main" id="{7FDA2849-5AD7-4C4F-A3AD-36172F84681E}"/>
              </a:ext>
            </a:extLst>
          </p:cNvPr>
          <p:cNvPicPr>
            <a:picLocks noChangeAspect="1"/>
          </p:cNvPicPr>
          <p:nvPr/>
        </p:nvPicPr>
        <p:blipFill rotWithShape="1">
          <a:blip r:embed="rId3"/>
          <a:srcRect t="1503" r="-3" b="5267"/>
          <a:stretch/>
        </p:blipFill>
        <p:spPr>
          <a:xfrm>
            <a:off x="20" y="10"/>
            <a:ext cx="6105635" cy="6857990"/>
          </a:xfrm>
          <a:prstGeom prst="rect">
            <a:avLst/>
          </a:prstGeom>
        </p:spPr>
      </p:pic>
    </p:spTree>
    <p:extLst>
      <p:ext uri="{BB962C8B-B14F-4D97-AF65-F5344CB8AC3E}">
        <p14:creationId xmlns:p14="http://schemas.microsoft.com/office/powerpoint/2010/main" val="27228823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83FED25-F0F6-8D46-9B52-CD4CAC3AE17D}"/>
              </a:ext>
            </a:extLst>
          </p:cNvPr>
          <p:cNvPicPr>
            <a:picLocks noChangeAspect="1"/>
          </p:cNvPicPr>
          <p:nvPr/>
        </p:nvPicPr>
        <p:blipFill>
          <a:blip r:embed="rId3"/>
          <a:stretch>
            <a:fillRect/>
          </a:stretch>
        </p:blipFill>
        <p:spPr>
          <a:xfrm>
            <a:off x="0" y="0"/>
            <a:ext cx="5970425" cy="6858000"/>
          </a:xfrm>
          <a:prstGeom prst="rect">
            <a:avLst/>
          </a:prstGeom>
        </p:spPr>
      </p:pic>
    </p:spTree>
    <p:extLst>
      <p:ext uri="{BB962C8B-B14F-4D97-AF65-F5344CB8AC3E}">
        <p14:creationId xmlns:p14="http://schemas.microsoft.com/office/powerpoint/2010/main" val="2572857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pPr>
              <a:spcBef>
                <a:spcPts val="300"/>
              </a:spcBef>
            </a:pPr>
            <a:r>
              <a:rPr lang="en-US" sz="4800" dirty="0"/>
              <a:t>Introductions – Blackboard DB*</a:t>
            </a:r>
          </a:p>
        </p:txBody>
      </p:sp>
    </p:spTree>
    <p:extLst>
      <p:ext uri="{BB962C8B-B14F-4D97-AF65-F5344CB8AC3E}">
        <p14:creationId xmlns:p14="http://schemas.microsoft.com/office/powerpoint/2010/main" val="3114257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Today’s Introductions – Name plus Fun Fact</a:t>
            </a:r>
            <a:endParaRPr lang="en-US" sz="3600" b="1" i="1" u="sng" dirty="0"/>
          </a:p>
        </p:txBody>
      </p:sp>
      <p:sp>
        <p:nvSpPr>
          <p:cNvPr id="2" name="Rectangle 1">
            <a:extLst>
              <a:ext uri="{FF2B5EF4-FFF2-40B4-BE49-F238E27FC236}">
                <a16:creationId xmlns:a16="http://schemas.microsoft.com/office/drawing/2014/main" id="{0C326A31-5CBB-4F38-BF58-B6AFC533B019}"/>
              </a:ext>
            </a:extLst>
          </p:cNvPr>
          <p:cNvSpPr/>
          <p:nvPr/>
        </p:nvSpPr>
        <p:spPr>
          <a:xfrm>
            <a:off x="1864929" y="1448636"/>
            <a:ext cx="8462142" cy="3638688"/>
          </a:xfrm>
          <a:prstGeom prst="rect">
            <a:avLst/>
          </a:prstGeom>
        </p:spPr>
        <p:txBody>
          <a:bodyPr wrap="square">
            <a:spAutoFit/>
          </a:bodyPr>
          <a:lstStyle/>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For your introduction include: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Preferred Name and Full Name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score of 0 to 5 describe your programming experience with:</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0 being “I’ve never seen a line of code”</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1 being “This is my first college level programming class”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3 being “I’ve had a couple of programming classes”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5 being “I’m ready to graduate and get and entry level programming job”</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Be ready to introduce yourself and to share an interesting fact about yourself</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Anything else you would like to add</a:t>
            </a:r>
          </a:p>
          <a:p>
            <a:pPr marR="0" lvl="0">
              <a:lnSpc>
                <a:spcPct val="107000"/>
              </a:lnSpc>
              <a:spcBef>
                <a:spcPts val="0"/>
              </a:spcBef>
              <a:spcAft>
                <a:spcPts val="800"/>
              </a:spcAft>
              <a:buSzPts val="1000"/>
              <a:tabLst>
                <a:tab pos="457200" algn="l"/>
              </a:tabLst>
            </a:pP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048172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2143</TotalTime>
  <Words>1817</Words>
  <Application>Microsoft Macintosh PowerPoint</Application>
  <PresentationFormat>Widescreen</PresentationFormat>
  <Paragraphs>259</Paragraphs>
  <Slides>36</Slides>
  <Notes>32</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Arial</vt:lpstr>
      <vt:lpstr>Calibri</vt:lpstr>
      <vt:lpstr>Calibri Light</vt:lpstr>
      <vt:lpstr>Symbol</vt:lpstr>
      <vt:lpstr>Wingdings</vt:lpstr>
      <vt:lpstr>Office Theme</vt:lpstr>
      <vt:lpstr>Discussion &amp; Lecture Session Sound &amp; Recording Check</vt:lpstr>
      <vt:lpstr>Software Engineering Discussion, Lecture, &amp; Lab Eric Pogue</vt:lpstr>
      <vt:lpstr>Welcome!</vt:lpstr>
      <vt:lpstr>Welcome Announcement </vt:lpstr>
      <vt:lpstr>Friendly Conversation Topic</vt:lpstr>
      <vt:lpstr>Today’s Friendly Conversation topic</vt:lpstr>
      <vt:lpstr>PowerPoint Presentation</vt:lpstr>
      <vt:lpstr>Introductions – Blackboard DB*</vt:lpstr>
      <vt:lpstr>Today’s Introductions – Name plus Fun Fact</vt:lpstr>
      <vt:lpstr>Introductions*</vt:lpstr>
      <vt:lpstr>PowerPoint Presentation</vt:lpstr>
      <vt:lpstr>Welcome &amp; Introductions</vt:lpstr>
      <vt:lpstr>Prework </vt:lpstr>
      <vt:lpstr>Course Overview</vt:lpstr>
      <vt:lpstr>Models</vt:lpstr>
      <vt:lpstr>PowerPoint Presentation</vt:lpstr>
      <vt:lpstr>Syllabus</vt:lpstr>
      <vt:lpstr>Course Format – Flipped &amp; Agile</vt:lpstr>
      <vt:lpstr>Blended Learning &amp; Flipped Classroom form "Blended Learning &amp; Flipped Classroom" video</vt:lpstr>
      <vt:lpstr>Blended Learning &amp; Flipped Classroom form "Blended Learning &amp; Flipped Classroom" video</vt:lpstr>
      <vt:lpstr>Course Format – Agile</vt:lpstr>
      <vt:lpstr>Agile Manifesto</vt:lpstr>
      <vt:lpstr>Agile Manifesto</vt:lpstr>
      <vt:lpstr>Scrum Discussion from Introduction to Scrum - 7 Minutes YouTube video [link]</vt:lpstr>
      <vt:lpstr>Scrum Roles, Rituals, and Artifacts</vt:lpstr>
      <vt:lpstr>Scrum Process &amp; Roles – Sprint Planning</vt:lpstr>
      <vt:lpstr>Sprint Planning</vt:lpstr>
      <vt:lpstr>Assignment for Next Class</vt:lpstr>
      <vt:lpstr>Wrap-up and  Final Questions/Comments</vt:lpstr>
      <vt:lpstr>Break &amp; End of First Recording</vt:lpstr>
      <vt:lpstr>Lab</vt:lpstr>
      <vt:lpstr>DB*: Instructions</vt:lpstr>
      <vt:lpstr>DB1: Software Lifecycle Models</vt:lpstr>
      <vt:lpstr>Architecture and Tool Choices </vt:lpstr>
      <vt:lpstr>Cloud Hosting Choices </vt:lpstr>
      <vt:lpstr>End of Session &amp; Recordings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Object-Oriented Programming Discussion, Lecture, &amp; Lab Eric Pogue</dc:title>
  <dc:creator>Eric Pogue</dc:creator>
  <cp:lastModifiedBy>Pogue, Eric</cp:lastModifiedBy>
  <cp:revision>67</cp:revision>
  <dcterms:created xsi:type="dcterms:W3CDTF">2019-01-14T15:53:15Z</dcterms:created>
  <dcterms:modified xsi:type="dcterms:W3CDTF">2020-01-20T18:27:51Z</dcterms:modified>
</cp:coreProperties>
</file>